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256" r:id="rId2"/>
    <p:sldId id="257" r:id="rId3"/>
    <p:sldId id="258" r:id="rId4"/>
    <p:sldId id="264" r:id="rId5"/>
    <p:sldId id="263" r:id="rId6"/>
    <p:sldId id="265" r:id="rId7"/>
    <p:sldId id="266" r:id="rId8"/>
    <p:sldId id="285" r:id="rId9"/>
    <p:sldId id="270" r:id="rId10"/>
    <p:sldId id="272" r:id="rId11"/>
    <p:sldId id="269" r:id="rId12"/>
    <p:sldId id="273" r:id="rId13"/>
    <p:sldId id="274" r:id="rId14"/>
    <p:sldId id="275" r:id="rId15"/>
    <p:sldId id="259" r:id="rId16"/>
    <p:sldId id="276" r:id="rId17"/>
    <p:sldId id="278" r:id="rId18"/>
    <p:sldId id="289" r:id="rId19"/>
    <p:sldId id="286" r:id="rId20"/>
    <p:sldId id="291" r:id="rId21"/>
    <p:sldId id="290" r:id="rId22"/>
    <p:sldId id="261" r:id="rId23"/>
    <p:sldId id="282" r:id="rId24"/>
    <p:sldId id="281" r:id="rId25"/>
    <p:sldId id="283" r:id="rId26"/>
    <p:sldId id="284" r:id="rId27"/>
    <p:sldId id="271" r:id="rId28"/>
    <p:sldId id="268" r:id="rId29"/>
    <p:sldId id="295" r:id="rId30"/>
    <p:sldId id="296" r:id="rId31"/>
    <p:sldId id="277" r:id="rId32"/>
    <p:sldId id="292" r:id="rId33"/>
    <p:sldId id="262" r:id="rId34"/>
    <p:sldId id="293" r:id="rId35"/>
    <p:sldId id="280" r:id="rId36"/>
    <p:sldId id="260" r:id="rId37"/>
  </p:sldIdLst>
  <p:sldSz cx="9144000" cy="6858000" type="screen4x3"/>
  <p:notesSz cx="9236075" cy="6950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33CC33"/>
    <a:srgbClr val="FF0AFF"/>
    <a:srgbClr val="800080"/>
    <a:srgbClr val="660066"/>
    <a:srgbClr val="FFCCFF"/>
    <a:srgbClr val="CCECFF"/>
    <a:srgbClr val="FFFF99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24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02299" cy="347504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31639" y="0"/>
            <a:ext cx="4002299" cy="347504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6B205073-93F6-46F2-93CC-95958E42714E}" type="datetimeFigureOut">
              <a:rPr lang="en-US" smtClean="0"/>
              <a:t>4/10/2013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601365"/>
            <a:ext cx="4002299" cy="347504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31639" y="6601365"/>
            <a:ext cx="4002299" cy="347504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7AD99891-7699-49EF-BE9C-BB3D978C95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8104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02299" cy="347504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31639" y="0"/>
            <a:ext cx="4002299" cy="347504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B8717B05-B645-4CF2-84DC-6B297909F1E3}" type="datetimeFigureOut">
              <a:rPr lang="en-US" smtClean="0"/>
              <a:t>4/10/2013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81313" y="520700"/>
            <a:ext cx="3473450" cy="2606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23608" y="3301286"/>
            <a:ext cx="7388860" cy="3127534"/>
          </a:xfrm>
          <a:prstGeom prst="rect">
            <a:avLst/>
          </a:prstGeom>
        </p:spPr>
        <p:txBody>
          <a:bodyPr vert="horz" lIns="92492" tIns="46246" rIns="92492" bIns="46246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601365"/>
            <a:ext cx="4002299" cy="347504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31639" y="6601365"/>
            <a:ext cx="4002299" cy="347504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F25C5BEA-D1B7-4459-9D53-85EC84DBE8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2283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1828800" y="0"/>
            <a:ext cx="914400" cy="533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2971800" y="0"/>
            <a:ext cx="914400" cy="533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4114800" y="0"/>
            <a:ext cx="914400" cy="533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5257800" y="0"/>
            <a:ext cx="914400" cy="5334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6400800" y="0"/>
            <a:ext cx="914400" cy="5334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 userDrawn="1"/>
        </p:nvSpPr>
        <p:spPr>
          <a:xfrm rot="5400000">
            <a:off x="3733800" y="-3047999"/>
            <a:ext cx="533400" cy="6629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0000"/>
                </a:schemeClr>
              </a:gs>
              <a:gs pos="75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7924800" cy="4525963"/>
          </a:xfrm>
        </p:spPr>
        <p:txBody>
          <a:bodyPr/>
          <a:lstStyle>
            <a:lvl1pPr marL="280988" indent="-280988">
              <a:defRPr/>
            </a:lvl1pPr>
            <a:lvl2pPr marL="742950" indent="-341313">
              <a:defRPr/>
            </a:lvl2pPr>
            <a:lvl3pPr marL="1023938" indent="-280988">
              <a:defRPr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5th Workshop of the APS Group on Hadronic Physics, Denver, April 10, 2013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28600" y="1295400"/>
            <a:ext cx="7924800" cy="0"/>
          </a:xfrm>
          <a:prstGeom prst="line">
            <a:avLst/>
          </a:prstGeom>
          <a:ln w="19050" cap="rnd" cmpd="sng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 userDrawn="1"/>
        </p:nvSpPr>
        <p:spPr>
          <a:xfrm>
            <a:off x="685800" y="0"/>
            <a:ext cx="914400" cy="533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0" y="533402"/>
            <a:ext cx="914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0" y="6400800"/>
            <a:ext cx="914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2971800" y="0"/>
            <a:ext cx="914400" cy="533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4114800" y="0"/>
            <a:ext cx="914400" cy="533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5257800" y="0"/>
            <a:ext cx="914400" cy="5334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6400800" y="0"/>
            <a:ext cx="914400" cy="5334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685800" y="0"/>
            <a:ext cx="914400" cy="533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 userDrawn="1"/>
        </p:nvSpPr>
        <p:spPr>
          <a:xfrm rot="5400000">
            <a:off x="3733800" y="-3047999"/>
            <a:ext cx="533400" cy="6629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0000"/>
                </a:schemeClr>
              </a:gs>
              <a:gs pos="75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1828800" y="0"/>
            <a:ext cx="914400" cy="533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7924800" cy="4525963"/>
          </a:xfrm>
        </p:spPr>
        <p:txBody>
          <a:bodyPr/>
          <a:lstStyle>
            <a:lvl1pPr marL="280988" indent="-280988">
              <a:defRPr/>
            </a:lvl1pPr>
            <a:lvl2pPr marL="742950" indent="-341313">
              <a:defRPr/>
            </a:lvl2pPr>
            <a:lvl3pPr marL="1023938" indent="-280988">
              <a:defRPr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5th Workshop of the APS Group on Hadronic Physics, Denver, April 10, 2013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28600" y="1295400"/>
            <a:ext cx="7924800" cy="0"/>
          </a:xfrm>
          <a:prstGeom prst="line">
            <a:avLst/>
          </a:prstGeom>
          <a:ln w="19050" cap="rnd" cmpd="sng">
            <a:solidFill>
              <a:schemeClr val="accent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 userDrawn="1"/>
        </p:nvCxnSpPr>
        <p:spPr>
          <a:xfrm>
            <a:off x="0" y="533402"/>
            <a:ext cx="91440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0" y="6400800"/>
            <a:ext cx="91440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8782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4114800" y="0"/>
            <a:ext cx="914400" cy="533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5257800" y="0"/>
            <a:ext cx="914400" cy="5334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6400800" y="0"/>
            <a:ext cx="914400" cy="5334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685800" y="0"/>
            <a:ext cx="914400" cy="533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1828800" y="0"/>
            <a:ext cx="914400" cy="533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 userDrawn="1"/>
        </p:nvSpPr>
        <p:spPr>
          <a:xfrm rot="5400000">
            <a:off x="3733800" y="-3047999"/>
            <a:ext cx="533400" cy="6629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0000"/>
                </a:schemeClr>
              </a:gs>
              <a:gs pos="75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2971800" y="0"/>
            <a:ext cx="914400" cy="533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7924800" cy="4525963"/>
          </a:xfrm>
        </p:spPr>
        <p:txBody>
          <a:bodyPr/>
          <a:lstStyle>
            <a:lvl1pPr marL="280988" indent="-280988">
              <a:defRPr/>
            </a:lvl1pPr>
            <a:lvl2pPr marL="742950" indent="-341313">
              <a:defRPr/>
            </a:lvl2pPr>
            <a:lvl3pPr marL="1023938" indent="-280988">
              <a:defRPr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5th Workshop of the APS Group on Hadronic Physics, Denver, April 10, 2013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28600" y="1295400"/>
            <a:ext cx="7924800" cy="0"/>
          </a:xfrm>
          <a:prstGeom prst="line">
            <a:avLst/>
          </a:prstGeom>
          <a:ln w="19050" cap="rnd" cmpd="sng">
            <a:solidFill>
              <a:schemeClr val="accent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 userDrawn="1"/>
        </p:nvCxnSpPr>
        <p:spPr>
          <a:xfrm>
            <a:off x="0" y="533402"/>
            <a:ext cx="9144000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0" y="6400800"/>
            <a:ext cx="9144000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3040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5257800" y="0"/>
            <a:ext cx="914400" cy="5334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6400800" y="0"/>
            <a:ext cx="914400" cy="5334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685800" y="0"/>
            <a:ext cx="914400" cy="533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1828800" y="0"/>
            <a:ext cx="914400" cy="533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2971800" y="0"/>
            <a:ext cx="914400" cy="533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 userDrawn="1"/>
        </p:nvSpPr>
        <p:spPr>
          <a:xfrm rot="5400000">
            <a:off x="3733800" y="-3047999"/>
            <a:ext cx="533400" cy="6629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0000"/>
                </a:schemeClr>
              </a:gs>
              <a:gs pos="75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4114800" y="0"/>
            <a:ext cx="914400" cy="533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7924800" cy="4525963"/>
          </a:xfrm>
        </p:spPr>
        <p:txBody>
          <a:bodyPr/>
          <a:lstStyle>
            <a:lvl1pPr marL="280988" indent="-280988">
              <a:defRPr/>
            </a:lvl1pPr>
            <a:lvl2pPr marL="742950" indent="-341313">
              <a:defRPr/>
            </a:lvl2pPr>
            <a:lvl3pPr marL="1023938" indent="-280988">
              <a:defRPr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5th Workshop of the APS Group on Hadronic Physics, Denver, April 10, 2013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28600" y="1295400"/>
            <a:ext cx="7924800" cy="0"/>
          </a:xfrm>
          <a:prstGeom prst="line">
            <a:avLst/>
          </a:prstGeom>
          <a:ln w="19050" cap="rnd" cmpd="sng">
            <a:solidFill>
              <a:schemeClr val="accent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 userDrawn="1"/>
        </p:nvCxnSpPr>
        <p:spPr>
          <a:xfrm>
            <a:off x="0" y="533402"/>
            <a:ext cx="9144000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0" y="6400800"/>
            <a:ext cx="9144000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0943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6400800" y="0"/>
            <a:ext cx="914400" cy="5334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685800" y="0"/>
            <a:ext cx="914400" cy="533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1828800" y="0"/>
            <a:ext cx="914400" cy="533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2971800" y="0"/>
            <a:ext cx="914400" cy="533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4114800" y="0"/>
            <a:ext cx="914400" cy="533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 userDrawn="1"/>
        </p:nvSpPr>
        <p:spPr>
          <a:xfrm rot="5400000">
            <a:off x="3733800" y="-3047999"/>
            <a:ext cx="533400" cy="6629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0000"/>
                </a:schemeClr>
              </a:gs>
              <a:gs pos="75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5257800" y="0"/>
            <a:ext cx="914400" cy="5334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7924800" cy="4525963"/>
          </a:xfrm>
        </p:spPr>
        <p:txBody>
          <a:bodyPr/>
          <a:lstStyle>
            <a:lvl1pPr marL="280988" indent="-280988">
              <a:defRPr/>
            </a:lvl1pPr>
            <a:lvl2pPr marL="742950" indent="-341313">
              <a:defRPr/>
            </a:lvl2pPr>
            <a:lvl3pPr marL="1023938" indent="-280988">
              <a:defRPr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5th Workshop of the APS Group on Hadronic Physics, Denver, April 10, 2013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28600" y="1295400"/>
            <a:ext cx="7924800" cy="0"/>
          </a:xfrm>
          <a:prstGeom prst="line">
            <a:avLst/>
          </a:prstGeom>
          <a:ln w="19050" cap="rnd" cmpd="sng">
            <a:solidFill>
              <a:schemeClr val="accent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 userDrawn="1"/>
        </p:nvCxnSpPr>
        <p:spPr>
          <a:xfrm>
            <a:off x="0" y="533402"/>
            <a:ext cx="9144000" cy="0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0" y="6400800"/>
            <a:ext cx="9144000" cy="0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9275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685800" y="0"/>
            <a:ext cx="914400" cy="533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1828800" y="0"/>
            <a:ext cx="914400" cy="533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2971800" y="0"/>
            <a:ext cx="914400" cy="533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4114800" y="0"/>
            <a:ext cx="914400" cy="533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5257800" y="0"/>
            <a:ext cx="914400" cy="5334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 userDrawn="1"/>
        </p:nvSpPr>
        <p:spPr>
          <a:xfrm rot="5400000">
            <a:off x="3733800" y="-3047999"/>
            <a:ext cx="533400" cy="6629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0000"/>
                </a:schemeClr>
              </a:gs>
              <a:gs pos="75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6400800" y="0"/>
            <a:ext cx="914400" cy="5334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7924800" cy="4525963"/>
          </a:xfrm>
        </p:spPr>
        <p:txBody>
          <a:bodyPr/>
          <a:lstStyle>
            <a:lvl1pPr marL="280988" indent="-280988">
              <a:defRPr/>
            </a:lvl1pPr>
            <a:lvl2pPr marL="742950" indent="-341313">
              <a:defRPr/>
            </a:lvl2pPr>
            <a:lvl3pPr marL="1023938" indent="-280988">
              <a:defRPr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5th Workshop of the APS Group on Hadronic Physics, Denver, April 10, 2013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28600" y="1295400"/>
            <a:ext cx="7924800" cy="0"/>
          </a:xfrm>
          <a:prstGeom prst="line">
            <a:avLst/>
          </a:prstGeom>
          <a:ln w="19050" cap="rnd" cmpd="sng">
            <a:solidFill>
              <a:schemeClr val="accent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 userDrawn="1"/>
        </p:nvCxnSpPr>
        <p:spPr>
          <a:xfrm>
            <a:off x="0" y="533402"/>
            <a:ext cx="9144000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0" y="6400800"/>
            <a:ext cx="9144000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95738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5th Workshop of the APS Group on Hadronic Physics, Denver, April 10,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5th Workshop of the APS Group on Hadronic Physics, Denver, April 10, 2013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7924800" cy="762000"/>
          </a:xfrm>
          <a:prstGeom prst="rect">
            <a:avLst/>
          </a:prstGeom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447800"/>
            <a:ext cx="7924800" cy="4525963"/>
          </a:xfrm>
          <a:prstGeom prst="rect">
            <a:avLst/>
          </a:prstGeom>
        </p:spPr>
        <p:txBody>
          <a:bodyPr vert="horz" lIns="182880" tIns="182880" rIns="182880" bIns="18288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400" y="6416675"/>
            <a:ext cx="876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5th Workshop of the APS Group on Hadronic Physics, Denver, April 10, 2013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92075"/>
            <a:ext cx="533400" cy="365125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54" r:id="rId8"/>
    <p:sldLayoutId id="2147483657" r:id="rId9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0988" indent="-280988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341313" algn="l" defTabSz="914400" rtl="0" eaLnBrk="1" latinLnBrk="0" hangingPunct="1">
        <a:spcBef>
          <a:spcPct val="20000"/>
        </a:spcBef>
        <a:buFont typeface="Courier New" pitchFamily="49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3.png"/><Relationship Id="rId5" Type="http://schemas.openxmlformats.org/officeDocument/2006/relationships/image" Target="../media/image40.png"/><Relationship Id="rId4" Type="http://schemas.openxmlformats.org/officeDocument/2006/relationships/image" Target="../media/image42.png"/><Relationship Id="rId9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1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2.png"/><Relationship Id="rId11" Type="http://schemas.openxmlformats.org/officeDocument/2006/relationships/image" Target="../media/image57.png"/><Relationship Id="rId5" Type="http://schemas.openxmlformats.org/officeDocument/2006/relationships/image" Target="../media/image50.png"/><Relationship Id="rId10" Type="http://schemas.openxmlformats.org/officeDocument/2006/relationships/image" Target="../media/image56.png"/><Relationship Id="rId4" Type="http://schemas.openxmlformats.org/officeDocument/2006/relationships/image" Target="../media/image49.png"/><Relationship Id="rId9" Type="http://schemas.openxmlformats.org/officeDocument/2006/relationships/image" Target="../media/image5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0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7" Type="http://schemas.openxmlformats.org/officeDocument/2006/relationships/image" Target="../media/image78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64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e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3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0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0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700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openxmlformats.org/officeDocument/2006/relationships/image" Target="../media/image4.png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png"/><Relationship Id="rId5" Type="http://schemas.openxmlformats.org/officeDocument/2006/relationships/image" Target="../media/image29.png"/><Relationship Id="rId4" Type="http://schemas.openxmlformats.org/officeDocument/2006/relationships/image" Target="../media/image14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75000"/>
                <a:lumOff val="25000"/>
              </a:schemeClr>
            </a:gs>
            <a:gs pos="100000">
              <a:schemeClr val="accent5">
                <a:lumMod val="5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" y="971549"/>
            <a:ext cx="5715000" cy="2686051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3600" b="1" dirty="0" smtClean="0">
                <a:solidFill>
                  <a:schemeClr val="bg1"/>
                </a:solidFill>
                <a:effectLst/>
              </a:rPr>
              <a:t>Future Opportunities</a:t>
            </a:r>
            <a:br>
              <a:rPr lang="en-US" sz="3600" b="1" dirty="0" smtClean="0">
                <a:solidFill>
                  <a:schemeClr val="bg1"/>
                </a:solidFill>
                <a:effectLst/>
              </a:rPr>
            </a:br>
            <a:r>
              <a:rPr lang="en-US" sz="3200" b="1" dirty="0" smtClean="0">
                <a:solidFill>
                  <a:schemeClr val="bg1"/>
                </a:solidFill>
                <a:effectLst/>
              </a:rPr>
              <a:t>at an</a:t>
            </a:r>
            <a:r>
              <a:rPr lang="en-US" sz="3600" b="1" dirty="0" smtClean="0">
                <a:solidFill>
                  <a:schemeClr val="bg1"/>
                </a:solidFill>
                <a:effectLst/>
              </a:rPr>
              <a:t/>
            </a:r>
            <a:br>
              <a:rPr lang="en-US" sz="3600" b="1" dirty="0" smtClean="0">
                <a:solidFill>
                  <a:schemeClr val="bg1"/>
                </a:solidFill>
                <a:effectLst/>
              </a:rPr>
            </a:br>
            <a:r>
              <a:rPr lang="en-US" sz="3600" b="1" dirty="0" smtClean="0">
                <a:solidFill>
                  <a:schemeClr val="bg1"/>
                </a:solidFill>
                <a:effectLst/>
              </a:rPr>
              <a:t>Electron-Ion Collider</a:t>
            </a:r>
            <a:endParaRPr lang="en-US" sz="3600" b="1" dirty="0">
              <a:solidFill>
                <a:schemeClr val="bg1"/>
              </a:solidFill>
              <a:effectLst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5181600"/>
            <a:ext cx="2743199" cy="733640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K. Oleg </a:t>
            </a:r>
            <a:r>
              <a:rPr lang="en-US" dirty="0" err="1" smtClean="0">
                <a:solidFill>
                  <a:schemeClr val="bg1"/>
                </a:solidFill>
              </a:rPr>
              <a:t>Eyser</a:t>
            </a:r>
            <a:endParaRPr lang="en-US" dirty="0" smtClean="0">
              <a:solidFill>
                <a:schemeClr val="bg1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717"/>
          <a:stretch/>
        </p:blipFill>
        <p:spPr bwMode="auto">
          <a:xfrm>
            <a:off x="5563644" y="1524000"/>
            <a:ext cx="3580356" cy="533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4" y="5845117"/>
            <a:ext cx="2533650" cy="936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4776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Quark TMD Distributions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201016" y="2819400"/>
            <a:ext cx="3456584" cy="3503134"/>
            <a:chOff x="5477866" y="2819400"/>
            <a:chExt cx="3456584" cy="3503134"/>
          </a:xfrm>
        </p:grpSpPr>
        <p:pic>
          <p:nvPicPr>
            <p:cNvPr id="9222" name="Picture 6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6961"/>
            <a:stretch/>
          </p:blipFill>
          <p:spPr bwMode="auto">
            <a:xfrm>
              <a:off x="5477866" y="2819400"/>
              <a:ext cx="3456584" cy="3503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5" name="Straight Arrow Connector 4"/>
            <p:cNvCxnSpPr/>
            <p:nvPr/>
          </p:nvCxnSpPr>
          <p:spPr>
            <a:xfrm flipH="1" flipV="1">
              <a:off x="7390638" y="3962400"/>
              <a:ext cx="762" cy="533401"/>
            </a:xfrm>
            <a:prstGeom prst="straightConnector1">
              <a:avLst/>
            </a:prstGeom>
            <a:ln w="57150">
              <a:solidFill>
                <a:schemeClr val="accent4">
                  <a:lumMod val="5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Flowchart: Summing Junction 6"/>
            <p:cNvSpPr/>
            <p:nvPr/>
          </p:nvSpPr>
          <p:spPr>
            <a:xfrm>
              <a:off x="7237476" y="4341876"/>
              <a:ext cx="306324" cy="306324"/>
            </a:xfrm>
            <a:prstGeom prst="flowChartSummingJuncti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/>
                <p:cNvSpPr txBox="1"/>
                <p:nvPr/>
              </p:nvSpPr>
              <p:spPr>
                <a:xfrm>
                  <a:off x="6903831" y="4507468"/>
                  <a:ext cx="487569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b="1" i="1" smtClean="0">
                                <a:solidFill>
                                  <a:schemeClr val="accent1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acc>
                              <m:accPr>
                                <m:chr m:val="⃗"/>
                                <m:ctrlPr>
                                  <a:rPr lang="en-US" b="1" i="1" smtClean="0">
                                    <a:solidFill>
                                      <a:schemeClr val="accent1">
                                        <a:lumMod val="50000"/>
                                      </a:schemeClr>
                                    </a:solidFill>
                                    <a:latin typeface="Cambria Math"/>
                                  </a:rPr>
                                </m:ctrlPr>
                              </m:accPr>
                              <m:e>
                                <m:r>
                                  <a:rPr lang="en-US" b="1" i="1" smtClean="0">
                                    <a:solidFill>
                                      <a:schemeClr val="accent1">
                                        <a:lumMod val="50000"/>
                                      </a:schemeClr>
                                    </a:solidFill>
                                    <a:latin typeface="Cambria Math"/>
                                  </a:rPr>
                                  <m:t>𝒑</m:t>
                                </m:r>
                              </m:e>
                            </m:acc>
                          </m:e>
                          <m:sub>
                            <m:r>
                              <a:rPr lang="en-US" b="1" i="1" smtClean="0">
                                <a:solidFill>
                                  <a:schemeClr val="accent1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𝒛</m:t>
                            </m:r>
                          </m:sub>
                        </m:sSub>
                      </m:oMath>
                    </m:oMathPara>
                  </a14:m>
                  <a:endParaRPr lang="en-US" b="1" dirty="0">
                    <a:solidFill>
                      <a:schemeClr val="accent1">
                        <a:lumMod val="50000"/>
                      </a:schemeClr>
                    </a:solidFill>
                  </a:endParaRPr>
                </a:p>
              </p:txBody>
            </p:sp>
          </mc:Choice>
          <mc:Fallback xmlns="">
            <p:sp>
              <p:nvSpPr>
                <p:cNvPr id="9" name="TextBox 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03831" y="4507468"/>
                  <a:ext cx="487569" cy="369332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 b="-655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/>
                <p:cNvSpPr txBox="1"/>
                <p:nvPr/>
              </p:nvSpPr>
              <p:spPr>
                <a:xfrm>
                  <a:off x="6934200" y="3810000"/>
                  <a:ext cx="49558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b="1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b="1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𝑺</m:t>
                            </m:r>
                          </m:e>
                          <m:sub>
                            <m:r>
                              <a:rPr lang="en-US" b="1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𝑻</m:t>
                            </m:r>
                          </m:sub>
                        </m:sSub>
                      </m:oMath>
                    </m:oMathPara>
                  </a14:m>
                  <a:endParaRPr lang="en-US" b="1" dirty="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mc:Choice>
          <mc:Fallback xmlns="">
            <p:sp>
              <p:nvSpPr>
                <p:cNvPr id="12" name="TextBox 1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34200" y="3810000"/>
                  <a:ext cx="495584" cy="369332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9220" name="Picture 4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51210"/>
          <a:stretch/>
        </p:blipFill>
        <p:spPr bwMode="auto">
          <a:xfrm>
            <a:off x="4419600" y="3224369"/>
            <a:ext cx="4648200" cy="2896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029325" y="5181600"/>
            <a:ext cx="28289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Anselmino</a:t>
            </a: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et al.</a:t>
            </a:r>
            <a:b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J. Phys. Conf. Ser. </a:t>
            </a:r>
            <a:r>
              <a:rPr lang="en-US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295</a:t>
            </a: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012062 (2011)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216119" y="1448669"/>
                <a:ext cx="6260881" cy="6849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</a:rPr>
                            <m:t>𝑑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𝜎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</a:rPr>
                            <m:t>𝑑𝑥𝑑𝑦𝑑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𝜑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𝑑𝑧𝑑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𝜑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𝑆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𝑑</m:t>
                          </m:r>
                          <m:sSubSup>
                            <m:sSubSupPr>
                              <m:ctrlP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Sup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𝑇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bSup>
                        </m:den>
                      </m:f>
                      <m:r>
                        <a:rPr lang="en-US" i="1" smtClean="0">
                          <a:latin typeface="Cambria Math"/>
                          <a:ea typeface="Cambria Math"/>
                        </a:rPr>
                        <m:t>∝</m:t>
                      </m:r>
                      <m:sSub>
                        <m:sSubPr>
                          <m:ctrlPr>
                            <a:rPr lang="en-US" b="0" i="1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𝐹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𝑈𝑈</m:t>
                          </m:r>
                          <m:r>
                            <a:rPr lang="en-US" b="0" i="1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b="0" i="1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𝑇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+</m:t>
                      </m:r>
                      <m:d>
                        <m:dPr>
                          <m:begChr m:val="|"/>
                          <m:endChr m:val="|"/>
                          <m:ctrlPr>
                            <a:rPr lang="en-US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⊥</m:t>
                              </m:r>
                            </m:sub>
                          </m:sSub>
                        </m:e>
                      </m:d>
                      <m:func>
                        <m:funcPr>
                          <m:ctrlPr>
                            <a:rPr lang="en-US" b="0" i="1" smtClean="0">
                              <a:latin typeface="Cambria Math"/>
                              <a:ea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/>
                              <a:ea typeface="Cambria Math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𝜑</m:t>
                              </m:r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𝜑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𝑆</m:t>
                                  </m:r>
                                </m:sub>
                              </m:sSub>
                            </m:e>
                          </m:d>
                          <m:sSubSup>
                            <m:sSubSupPr>
                              <m:ctrlPr>
                                <a:rPr lang="en-US" b="0" i="1" smtClean="0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bSupPr>
                            <m:e>
                              <m:r>
                                <a:rPr lang="en-US" b="0" i="1" smtClean="0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en-US" b="0" i="1" smtClean="0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𝑈𝑇</m:t>
                              </m:r>
                              <m:r>
                                <a:rPr lang="en-US" b="0" i="1" smtClean="0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,</m:t>
                              </m:r>
                              <m:r>
                                <a:rPr lang="en-US" b="0" i="1" smtClean="0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𝑇</m:t>
                              </m:r>
                            </m:sub>
                            <m:sup>
                              <m:func>
                                <m:funcPr>
                                  <m:ctrlPr>
                                    <a:rPr lang="en-US" b="0" i="1" smtClean="0">
                                      <a:solidFill>
                                        <a:schemeClr val="accent4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b="0" i="0" smtClean="0">
                                      <a:solidFill>
                                        <a:schemeClr val="accent4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sin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lang="en-US" i="1">
                                          <a:solidFill>
                                            <a:schemeClr val="accent4">
                                              <a:lumMod val="75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solidFill>
                                            <a:schemeClr val="accent4">
                                              <a:lumMod val="75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𝜑</m:t>
                                      </m:r>
                                      <m:r>
                                        <a:rPr lang="en-US" i="1">
                                          <a:solidFill>
                                            <a:schemeClr val="accent4">
                                              <a:lumMod val="75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−</m:t>
                                      </m:r>
                                      <m:sSub>
                                        <m:sSubPr>
                                          <m:ctrlPr>
                                            <a:rPr lang="en-US" i="1">
                                              <a:solidFill>
                                                <a:schemeClr val="accent4">
                                                  <a:lumMod val="75000"/>
                                                </a:schemeClr>
                                              </a:solidFill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solidFill>
                                                <a:schemeClr val="accent4">
                                                  <a:lumMod val="75000"/>
                                                </a:schemeClr>
                                              </a:solidFill>
                                              <a:latin typeface="Cambria Math"/>
                                              <a:ea typeface="Cambria Math"/>
                                            </a:rPr>
                                            <m:t>𝜑</m:t>
                                          </m:r>
                                        </m:e>
                                        <m:sub>
                                          <m:r>
                                            <a:rPr lang="en-US" i="1">
                                              <a:solidFill>
                                                <a:schemeClr val="accent4">
                                                  <a:lumMod val="75000"/>
                                                </a:schemeClr>
                                              </a:solidFill>
                                              <a:latin typeface="Cambria Math"/>
                                              <a:ea typeface="Cambria Math"/>
                                            </a:rPr>
                                            <m:t>𝑆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</m:func>
                            </m:sup>
                          </m:sSubSup>
                        </m:e>
                      </m:func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+⋯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119" y="1448669"/>
                <a:ext cx="6260881" cy="684931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7126872" y="1996031"/>
                <a:ext cx="1712328" cy="120436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600" dirty="0" smtClean="0">
                    <a:solidFill>
                      <a:srgbClr val="7030A0"/>
                    </a:solidFill>
                  </a:rPr>
                  <a:t>EIC pseudo data</a:t>
                </a: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160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16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𝑠</m:t>
                          </m:r>
                        </m:e>
                      </m:rad>
                      <m:r>
                        <a:rPr lang="en-US" sz="1600" b="0" i="1" smtClean="0">
                          <a:solidFill>
                            <a:srgbClr val="7030A0"/>
                          </a:solidFill>
                          <a:latin typeface="Cambria Math"/>
                        </a:rPr>
                        <m:t>=45 </m:t>
                      </m:r>
                      <m:r>
                        <m:rPr>
                          <m:nor/>
                        </m:rPr>
                        <a:rPr lang="en-US" sz="1600" b="0" i="0" smtClean="0">
                          <a:solidFill>
                            <a:srgbClr val="7030A0"/>
                          </a:solidFill>
                          <a:latin typeface="Cambria Math"/>
                        </a:rPr>
                        <m:t>GeV</m:t>
                      </m:r>
                    </m:oMath>
                  </m:oMathPara>
                </a14:m>
                <a:endParaRPr lang="en-US" sz="1600" b="0" i="0" dirty="0" smtClean="0">
                  <a:solidFill>
                    <a:srgbClr val="7030A0"/>
                  </a:solidFill>
                  <a:latin typeface="Cambria Math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𝐿</m:t>
                          </m:r>
                        </m:e>
                        <m:sub>
                          <m:r>
                            <a:rPr lang="en-US" sz="16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𝑖𝑛𝑡</m:t>
                          </m:r>
                        </m:sub>
                      </m:sSub>
                      <m:r>
                        <a:rPr lang="en-US" sz="1600" b="0" i="1" smtClean="0">
                          <a:solidFill>
                            <a:srgbClr val="7030A0"/>
                          </a:solidFill>
                          <a:latin typeface="Cambria Math"/>
                        </a:rPr>
                        <m:t>=10 </m:t>
                      </m:r>
                      <m:r>
                        <m:rPr>
                          <m:nor/>
                        </m:rPr>
                        <a:rPr lang="en-US" sz="1600" b="0" i="0" smtClean="0">
                          <a:solidFill>
                            <a:srgbClr val="7030A0"/>
                          </a:solidFill>
                          <a:latin typeface="Cambria Math"/>
                        </a:rPr>
                        <m:t>f</m:t>
                      </m:r>
                      <m:sSup>
                        <m:sSupPr>
                          <m:ctrlPr>
                            <a:rPr lang="en-US" sz="16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sz="1600" b="0" i="0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b</m:t>
                          </m:r>
                        </m:e>
                        <m:sup>
                          <m:r>
                            <a:rPr lang="en-US" sz="16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en-US" sz="1600" dirty="0">
                  <a:solidFill>
                    <a:srgbClr val="7030A0"/>
                  </a:solidFill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6872" y="1996031"/>
                <a:ext cx="1712328" cy="1204369"/>
              </a:xfrm>
              <a:prstGeom prst="rect">
                <a:avLst/>
              </a:prstGeom>
              <a:blipFill rotWithShape="1">
                <a:blip r:embed="rId7"/>
                <a:stretch>
                  <a:fillRect l="-17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2590800" y="3319046"/>
                <a:ext cx="89479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solidFill>
                            <a:srgbClr val="FFFFFF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sz="1600" b="0" i="1" smtClean="0">
                          <a:solidFill>
                            <a:srgbClr val="FFFFFF"/>
                          </a:solidFill>
                          <a:latin typeface="Cambria Math"/>
                        </a:rPr>
                        <m:t>=0.1</m:t>
                      </m:r>
                    </m:oMath>
                  </m:oMathPara>
                </a14:m>
                <a:endParaRPr lang="en-US" sz="1600" dirty="0">
                  <a:solidFill>
                    <a:srgbClr val="FFFFFF"/>
                  </a:solidFill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0800" y="3319046"/>
                <a:ext cx="894796" cy="338554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4505272" y="2124594"/>
                <a:ext cx="1285928" cy="6948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</a:rPr>
                        <m:t>⇓</m:t>
                      </m:r>
                    </m:oMath>
                  </m:oMathPara>
                </a14:m>
                <a:endParaRPr lang="en-US" b="0" i="1" dirty="0" smtClean="0">
                  <a:solidFill>
                    <a:schemeClr val="accent4">
                      <a:lumMod val="75000"/>
                    </a:schemeClr>
                  </a:solidFill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𝑓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1</m:t>
                          </m:r>
                          <m:r>
                            <a:rPr lang="en-US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𝑇</m:t>
                          </m:r>
                        </m:sub>
                        <m:sup>
                          <m:r>
                            <a:rPr lang="en-US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⊥</m:t>
                          </m:r>
                          <m:r>
                            <a:rPr lang="en-US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𝑞</m:t>
                          </m:r>
                        </m:sup>
                      </m:sSubSup>
                      <m:d>
                        <m:dPr>
                          <m:ctrlPr>
                            <a:rPr lang="en-US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  <m:r>
                            <a:rPr lang="en-US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b="0" i="1" smtClean="0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b="0" i="1" smtClean="0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𝑇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dirty="0">
                  <a:solidFill>
                    <a:schemeClr val="accent4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5272" y="2124594"/>
                <a:ext cx="1285928" cy="694806"/>
              </a:xfrm>
              <a:prstGeom prst="rect">
                <a:avLst/>
              </a:prstGeom>
              <a:blipFill rotWithShape="1">
                <a:blip r:embed="rId9"/>
                <a:stretch>
                  <a:fillRect b="-5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Curved Connector 5"/>
          <p:cNvCxnSpPr>
            <a:stCxn id="15" idx="1"/>
          </p:cNvCxnSpPr>
          <p:nvPr/>
        </p:nvCxnSpPr>
        <p:spPr>
          <a:xfrm rot="10800000" flipV="1">
            <a:off x="5791200" y="2598215"/>
            <a:ext cx="1335672" cy="1972751"/>
          </a:xfrm>
          <a:prstGeom prst="curvedConnector2">
            <a:avLst/>
          </a:prstGeom>
          <a:ln w="19050">
            <a:solidFill>
              <a:srgbClr val="7030A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10" idx="0"/>
          </p:cNvCxnSpPr>
          <p:nvPr/>
        </p:nvCxnSpPr>
        <p:spPr>
          <a:xfrm flipH="1" flipV="1">
            <a:off x="7010400" y="4648200"/>
            <a:ext cx="433415" cy="53340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Footer Placeholder 2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5</a:t>
            </a:r>
            <a:r>
              <a:rPr lang="en-US" baseline="30000" dirty="0" smtClean="0"/>
              <a:t>th</a:t>
            </a:r>
            <a:r>
              <a:rPr lang="en-US" dirty="0" smtClean="0"/>
              <a:t> Workshop of the APS Group on </a:t>
            </a:r>
            <a:r>
              <a:rPr lang="en-US" dirty="0" err="1" smtClean="0"/>
              <a:t>Hadronic</a:t>
            </a:r>
            <a:r>
              <a:rPr lang="en-US" dirty="0" smtClean="0"/>
              <a:t> Physics, Denver, April 10,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279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91118" y="1447800"/>
            <a:ext cx="6652865" cy="213360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Spatial Imaging of Nucleons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42" name="Picture 2" descr="http://rhig.physics.yale.edu/~ullrich/eic-wp/view/Thumbnails/gpd-graph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88" y="4295774"/>
            <a:ext cx="6143625" cy="1571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896011" y="1524000"/>
                <a:ext cx="5351978" cy="763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/>
                            </a:rPr>
                            <m:t>𝑓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⇑</m:t>
                          </m:r>
                        </m:sup>
                      </m:sSup>
                      <m:d>
                        <m:dPr>
                          <m:ctrlPr>
                            <a:rPr lang="en-US" sz="20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𝑥</m:t>
                          </m:r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𝑇</m:t>
                              </m:r>
                            </m:sub>
                          </m:sSub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</m:e>
                      </m:d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</a:rPr>
                        <m:t>𝑓</m:t>
                      </m:r>
                      <m:d>
                        <m:dPr>
                          <m:ctrlPr>
                            <a:rPr lang="en-US" sz="2000" b="0" i="1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  <m:r>
                            <a:rPr lang="en-US" sz="2000" b="0" i="1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n-US" sz="2000" b="0" i="1" smtClean="0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bSupPr>
                            <m:e>
                              <m:r>
                                <a:rPr lang="en-US" sz="2000" b="0" i="1" smtClean="0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sz="2000" b="0" i="1" smtClean="0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𝑇</m:t>
                              </m:r>
                            </m:sub>
                            <m:sup>
                              <m:r>
                                <a:rPr lang="en-US" sz="2000" b="0" i="1" smtClean="0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bSup>
                        </m:e>
                      </m:d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+</m:t>
                      </m:r>
                      <m:f>
                        <m:fPr>
                          <m:ctrlPr>
                            <a:rPr lang="en-US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0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0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b="0" i="1" smtClean="0">
                                          <a:latin typeface="Cambria Math"/>
                                          <a:ea typeface="Cambria Math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n-US" sz="2000" b="0" i="1" smtClean="0">
                                          <a:latin typeface="Cambria Math"/>
                                          <a:ea typeface="Cambria Math"/>
                                        </a:rPr>
                                        <m:t>𝑇</m:t>
                                      </m:r>
                                    </m:sub>
                                  </m:sSub>
                                  <m:r>
                                    <a:rPr lang="en-US" sz="2000" b="0" i="1" smtClean="0">
                                      <a:latin typeface="Cambria Math"/>
                                      <a:ea typeface="Cambria Math"/>
                                    </a:rPr>
                                    <m:t>×</m:t>
                                  </m:r>
                                  <m:sSub>
                                    <m:sSubPr>
                                      <m:ctrlPr>
                                        <a:rPr lang="en-US" sz="20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b="0" i="1" smtClean="0">
                                          <a:latin typeface="Cambria Math"/>
                                          <a:ea typeface="Cambria Math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en-US" sz="2000" b="0" i="1" smtClean="0">
                                          <a:latin typeface="Cambria Math"/>
                                          <a:ea typeface="Cambria Math"/>
                                        </a:rPr>
                                        <m:t>𝑇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𝑧</m:t>
                              </m:r>
                            </m:sup>
                          </m:sSup>
                        </m:num>
                        <m:den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𝑀</m:t>
                          </m:r>
                        </m:den>
                      </m:f>
                      <m:f>
                        <m:fPr>
                          <m:ctrlPr>
                            <a:rPr lang="en-US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𝜕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𝜕</m:t>
                          </m:r>
                          <m:sSubSup>
                            <m:sSubSupPr>
                              <m:ctrlP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SupPr>
                            <m:e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𝑇</m:t>
                              </m:r>
                            </m:sub>
                            <m:sup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bSup>
                        </m:den>
                      </m:f>
                      <m:r>
                        <a:rPr lang="en-US" sz="2000" b="0" i="1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</a:rPr>
                        <m:t>𝑒</m:t>
                      </m:r>
                      <m:d>
                        <m:dPr>
                          <m:ctrlPr>
                            <a:rPr lang="en-US" sz="2000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  <m:r>
                            <a:rPr lang="en-US" sz="2000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n-US" sz="2000" b="0" i="1" smtClean="0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bSupPr>
                            <m:e>
                              <m:r>
                                <a:rPr lang="en-US" sz="2000" b="0" i="1" smtClean="0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sz="2000" b="0" i="1" smtClean="0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𝑇</m:t>
                              </m:r>
                            </m:sub>
                            <m:sup>
                              <m:r>
                                <a:rPr lang="en-US" sz="2000" b="0" i="1" smtClean="0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bSup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6011" y="1524000"/>
                <a:ext cx="5351978" cy="76354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4963869" y="2979621"/>
                <a:ext cx="111389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𝐸</m:t>
                      </m:r>
                      <m:d>
                        <m:dPr>
                          <m:ctrlPr>
                            <a:rPr lang="en-US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𝑥</m:t>
                          </m:r>
                          <m:r>
                            <a:rPr lang="en-US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,</m:t>
                          </m:r>
                          <m:r>
                            <a:rPr lang="en-US" b="0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Cambria Math"/>
                            </a:rPr>
                            <m:t>𝜉</m:t>
                          </m:r>
                          <m:r>
                            <a:rPr lang="en-US" b="0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b="0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en-US" dirty="0" smtClean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3869" y="2979621"/>
                <a:ext cx="1113895" cy="369332"/>
              </a:xfrm>
              <a:prstGeom prst="rect">
                <a:avLst/>
              </a:prstGeom>
              <a:blipFill rotWithShape="1">
                <a:blip r:embed="rId4"/>
                <a:stretch>
                  <a:fillRect b="-1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4953000" y="2522421"/>
                <a:ext cx="11356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𝐻</m:t>
                      </m:r>
                      <m:d>
                        <m:dPr>
                          <m:ctrlPr>
                            <a:rPr lang="en-US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𝑥</m:t>
                          </m:r>
                          <m:r>
                            <a:rPr lang="en-US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,</m:t>
                          </m:r>
                          <m:r>
                            <a:rPr lang="en-US" b="0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Cambria Math"/>
                            </a:rPr>
                            <m:t>𝜉</m:t>
                          </m:r>
                          <m:r>
                            <a:rPr lang="en-US" b="0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b="0" i="1" smtClean="0">
                              <a:solidFill>
                                <a:srgbClr val="C00000"/>
                              </a:solidFill>
                              <a:latin typeface="Cambria Math"/>
                              <a:ea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en-US" dirty="0" smtClean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3000" y="2522421"/>
                <a:ext cx="1135632" cy="369332"/>
              </a:xfrm>
              <a:prstGeom prst="rect">
                <a:avLst/>
              </a:prstGeom>
              <a:blipFill rotWithShape="1">
                <a:blip r:embed="rId5"/>
                <a:stretch>
                  <a:fillRect b="-1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2668048" y="2787134"/>
            <a:ext cx="3877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Fourier transform of </a:t>
            </a:r>
            <a:r>
              <a:rPr lang="en-US" dirty="0"/>
              <a:t> </a:t>
            </a:r>
            <a:r>
              <a:rPr lang="en-US" dirty="0" smtClean="0"/>
              <a:t>                     at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6553200" y="2787134"/>
                <a:ext cx="79803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/>
                          <a:ea typeface="Cambria Math"/>
                        </a:rPr>
                        <m:t>𝜉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=0</m:t>
                      </m:r>
                    </m:oMath>
                  </m:oMathPara>
                </a14:m>
                <a:endParaRPr lang="en-US" dirty="0" smtClean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3200" y="2787134"/>
                <a:ext cx="798039" cy="369332"/>
              </a:xfrm>
              <a:prstGeom prst="rect">
                <a:avLst/>
              </a:prstGeom>
              <a:blipFill rotWithShape="1">
                <a:blip r:embed="rId6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1531246" y="2979621"/>
                <a:ext cx="1020985" cy="37317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</a:rPr>
                        <m:t>𝑒</m:t>
                      </m:r>
                      <m:d>
                        <m:dPr>
                          <m:ctrlPr>
                            <a:rPr lang="en-US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n-US" i="1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i="1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𝑇</m:t>
                              </m:r>
                            </m:sub>
                            <m:sup>
                              <m:r>
                                <a:rPr lang="en-US" i="1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bSup>
                        </m:e>
                      </m:d>
                    </m:oMath>
                  </m:oMathPara>
                </a14:m>
                <a:endParaRPr lang="en-US" dirty="0">
                  <a:solidFill>
                    <a:schemeClr val="accent4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1246" y="2979621"/>
                <a:ext cx="1020985" cy="373179"/>
              </a:xfrm>
              <a:prstGeom prst="rect">
                <a:avLst/>
              </a:prstGeom>
              <a:blipFill rotWithShape="1">
                <a:blip r:embed="rId7"/>
                <a:stretch>
                  <a:fillRect b="-32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1524000" y="2522421"/>
                <a:ext cx="1035476" cy="37317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</a:rPr>
                        <m:t>𝑓</m:t>
                      </m:r>
                      <m:d>
                        <m:dPr>
                          <m:ctrlPr>
                            <a:rPr lang="en-US" i="1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n-US" i="1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i="1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𝑇</m:t>
                              </m:r>
                            </m:sub>
                            <m:sup>
                              <m:r>
                                <a:rPr lang="en-US" i="1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bSup>
                        </m:e>
                      </m:d>
                    </m:oMath>
                  </m:oMathPara>
                </a14:m>
                <a:endParaRPr lang="en-US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0" y="2522421"/>
                <a:ext cx="1035476" cy="373179"/>
              </a:xfrm>
              <a:prstGeom prst="rect">
                <a:avLst/>
              </a:prstGeom>
              <a:blipFill rotWithShape="1">
                <a:blip r:embed="rId8"/>
                <a:stretch>
                  <a:fillRect b="-147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/>
          <p:cNvSpPr txBox="1"/>
          <p:nvPr/>
        </p:nvSpPr>
        <p:spPr>
          <a:xfrm>
            <a:off x="152400" y="3821668"/>
            <a:ext cx="7635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Exclusive processes to measure </a:t>
            </a:r>
            <a:r>
              <a:rPr lang="en-US" u="sng" dirty="0" smtClean="0">
                <a:solidFill>
                  <a:srgbClr val="C00000"/>
                </a:solidFill>
              </a:rPr>
              <a:t>generalized </a:t>
            </a:r>
            <a:r>
              <a:rPr lang="en-US" u="sng" dirty="0" err="1" smtClean="0">
                <a:solidFill>
                  <a:srgbClr val="C00000"/>
                </a:solidFill>
              </a:rPr>
              <a:t>parton</a:t>
            </a:r>
            <a:r>
              <a:rPr lang="en-US" u="sng" dirty="0" smtClean="0">
                <a:solidFill>
                  <a:srgbClr val="C00000"/>
                </a:solidFill>
              </a:rPr>
              <a:t> distribution</a:t>
            </a:r>
            <a:r>
              <a:rPr lang="en-US" dirty="0" smtClean="0"/>
              <a:t> functions: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52400" y="5949817"/>
            <a:ext cx="6629400" cy="374783"/>
            <a:chOff x="152400" y="5949817"/>
            <a:chExt cx="6629400" cy="374783"/>
          </a:xfrm>
        </p:grpSpPr>
        <p:sp>
          <p:nvSpPr>
            <p:cNvPr id="13" name="TextBox 12"/>
            <p:cNvSpPr txBox="1"/>
            <p:nvPr/>
          </p:nvSpPr>
          <p:spPr>
            <a:xfrm>
              <a:off x="152400" y="5955268"/>
              <a:ext cx="18774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Resolution scale</a:t>
              </a:r>
              <a:endParaRPr lang="en-US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Box 13"/>
                <p:cNvSpPr txBox="1"/>
                <p:nvPr/>
              </p:nvSpPr>
              <p:spPr>
                <a:xfrm>
                  <a:off x="2453453" y="5955268"/>
                  <a:ext cx="518347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𝑄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4" name="TextBox 1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53453" y="5955268"/>
                  <a:ext cx="518347" cy="369332"/>
                </a:xfrm>
                <a:prstGeom prst="rect">
                  <a:avLst/>
                </a:prstGeom>
                <a:blipFill rotWithShape="1">
                  <a:blip r:embed="rId9"/>
                  <a:stretch>
                    <a:fillRect b="-983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TextBox 15"/>
                <p:cNvSpPr txBox="1"/>
                <p:nvPr/>
              </p:nvSpPr>
              <p:spPr>
                <a:xfrm>
                  <a:off x="5677587" y="5949817"/>
                  <a:ext cx="1104213" cy="37478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sSupPr>
                          <m:e>
                            <m:sSubSup>
                              <m:sSubSupPr>
                                <m:ctrlPr>
                                  <a:rPr lang="en-US" b="0" i="1" smtClean="0">
                                    <a:latin typeface="Cambria Math"/>
                                  </a:rPr>
                                </m:ctrlPr>
                              </m:sSubSupPr>
                              <m:e>
                                <m:r>
                                  <a:rPr lang="en-US" b="0" i="1" smtClean="0">
                                    <a:latin typeface="Cambria Math"/>
                                  </a:rPr>
                                  <m:t>𝑀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/>
                                  </a:rPr>
                                  <m:t>𝑉</m:t>
                                </m:r>
                              </m:sub>
                              <m:sup>
                                <m:r>
                                  <a:rPr lang="en-US" b="0" i="1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bSup>
                            <m:r>
                              <a:rPr lang="en-US" b="0" i="1" smtClean="0">
                                <a:latin typeface="Cambria Math"/>
                              </a:rPr>
                              <m:t>+</m:t>
                            </m:r>
                            <m:r>
                              <a:rPr lang="en-US" b="0" i="1" smtClean="0">
                                <a:latin typeface="Cambria Math"/>
                              </a:rPr>
                              <m:t>𝑄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6" name="TextBox 1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77587" y="5949817"/>
                  <a:ext cx="1104213" cy="374783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 b="-967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7543800" y="4202668"/>
                <a:ext cx="40036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𝑉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3800" y="4202668"/>
                <a:ext cx="400366" cy="369332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19" name="Right Brace 18"/>
          <p:cNvSpPr/>
          <p:nvPr/>
        </p:nvSpPr>
        <p:spPr>
          <a:xfrm>
            <a:off x="2514600" y="2514600"/>
            <a:ext cx="155448" cy="914400"/>
          </a:xfrm>
          <a:prstGeom prst="rightBrac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ight Brace 20"/>
          <p:cNvSpPr/>
          <p:nvPr/>
        </p:nvSpPr>
        <p:spPr>
          <a:xfrm>
            <a:off x="5943600" y="2514600"/>
            <a:ext cx="155448" cy="914400"/>
          </a:xfrm>
          <a:prstGeom prst="rightBrac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Left Brace 19"/>
          <p:cNvSpPr/>
          <p:nvPr/>
        </p:nvSpPr>
        <p:spPr>
          <a:xfrm>
            <a:off x="4876800" y="2514600"/>
            <a:ext cx="155448" cy="914400"/>
          </a:xfrm>
          <a:prstGeom prst="leftBrac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5</a:t>
            </a:r>
            <a:r>
              <a:rPr lang="en-US" baseline="30000" dirty="0" smtClean="0"/>
              <a:t>th</a:t>
            </a:r>
            <a:r>
              <a:rPr lang="en-US" dirty="0" smtClean="0"/>
              <a:t> Workshop of the APS Group on </a:t>
            </a:r>
            <a:r>
              <a:rPr lang="en-US" dirty="0" err="1" smtClean="0"/>
              <a:t>Hadronic</a:t>
            </a:r>
            <a:r>
              <a:rPr lang="en-US" dirty="0" smtClean="0"/>
              <a:t> Physics, Denver, April 10,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3257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Deeply Virtual Compton Scattering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1266" name="Picture 2" descr="http://rhig.physics.yale.edu/~ullrich/eic-wp/view/Thumbnails/x-q2-dvc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" y="1935480"/>
            <a:ext cx="4945380" cy="3550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rhig.physics.yale.edu/~ullrich/eic-wp/view/Thumbnails/DVCS.x.Q2.5x10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886200"/>
            <a:ext cx="3467100" cy="2420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http://rhig.physics.yale.edu/~ullrich/eic-wp/view/Thumbnails/DVCS.x.Q2.20x25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447800"/>
            <a:ext cx="3467100" cy="2420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2104833" y="5478253"/>
                <a:ext cx="3381567" cy="8452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dirty="0" smtClean="0">
                    <a:solidFill>
                      <a:schemeClr val="accent2">
                        <a:lumMod val="50000"/>
                      </a:schemeClr>
                    </a:solidFill>
                  </a:rPr>
                  <a:t>For spatial imaging measure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𝑑</m:t>
                        </m:r>
                        <m:r>
                          <a:rPr lang="en-US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𝜎</m:t>
                        </m:r>
                      </m:num>
                      <m:den>
                        <m:r>
                          <a:rPr lang="en-US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𝑑𝑡</m:t>
                        </m:r>
                      </m:den>
                    </m:f>
                  </m:oMath>
                </a14:m>
                <a:endParaRPr lang="en-US" dirty="0">
                  <a:solidFill>
                    <a:schemeClr val="accent2">
                      <a:lumMod val="50000"/>
                    </a:schemeClr>
                  </a:solidFill>
                </a:endParaRPr>
              </a:p>
              <a:p>
                <a:pPr>
                  <a:spcAft>
                    <a:spcPts val="600"/>
                  </a:spcAft>
                </a:pPr>
                <a:r>
                  <a:rPr lang="en-US" dirty="0" smtClean="0">
                    <a:solidFill>
                      <a:schemeClr val="accent2">
                        <a:lumMod val="50000"/>
                      </a:schemeClr>
                    </a:solidFill>
                  </a:rPr>
                  <a:t>Need binning 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en-US" dirty="0" smtClean="0">
                    <a:solidFill>
                      <a:schemeClr val="accent2">
                        <a:lumMod val="50000"/>
                      </a:schemeClr>
                    </a:solidFill>
                  </a:rPr>
                  <a:t> and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𝑄</m:t>
                        </m:r>
                      </m:e>
                      <m:sup>
                        <m:r>
                          <a:rPr lang="en-US" b="0" i="1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en-US" b="0" dirty="0" smtClean="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4833" y="5478253"/>
                <a:ext cx="3381567" cy="845231"/>
              </a:xfrm>
              <a:prstGeom prst="rect">
                <a:avLst/>
              </a:prstGeom>
              <a:blipFill rotWithShape="1">
                <a:blip r:embed="rId5"/>
                <a:stretch>
                  <a:fillRect l="-1441" b="-115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Straight Arrow Connector 5"/>
          <p:cNvCxnSpPr/>
          <p:nvPr/>
        </p:nvCxnSpPr>
        <p:spPr>
          <a:xfrm flipV="1">
            <a:off x="5105400" y="5181602"/>
            <a:ext cx="1676400" cy="914398"/>
          </a:xfrm>
          <a:prstGeom prst="straightConnector1">
            <a:avLst/>
          </a:prstGeom>
          <a:ln w="28575">
            <a:solidFill>
              <a:schemeClr val="accent2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28600" y="1447800"/>
            <a:ext cx="47371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Limited and mainly </a:t>
            </a:r>
            <a:r>
              <a:rPr lang="en-US" dirty="0" err="1" smtClean="0">
                <a:solidFill>
                  <a:schemeClr val="accent5">
                    <a:lumMod val="50000"/>
                  </a:schemeClr>
                </a:solidFill>
              </a:rPr>
              <a:t>unpolarized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 data at low-</a:t>
            </a:r>
            <a:r>
              <a:rPr lang="en-US" i="1" dirty="0" smtClean="0">
                <a:solidFill>
                  <a:schemeClr val="accent5">
                    <a:lumMod val="50000"/>
                  </a:schemeClr>
                </a:solidFill>
              </a:rPr>
              <a:t>x</a:t>
            </a:r>
            <a:endParaRPr lang="en-US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5</a:t>
            </a:r>
            <a:r>
              <a:rPr lang="en-US" baseline="30000" dirty="0" smtClean="0"/>
              <a:t>th</a:t>
            </a:r>
            <a:r>
              <a:rPr lang="en-US" dirty="0" smtClean="0"/>
              <a:t> Workshop of the APS Group on </a:t>
            </a:r>
            <a:r>
              <a:rPr lang="en-US" dirty="0" err="1" smtClean="0"/>
              <a:t>Hadronic</a:t>
            </a:r>
            <a:r>
              <a:rPr lang="en-US" dirty="0" smtClean="0"/>
              <a:t> Physics, Denver, April 10,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174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Gluon Distributions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3314" name="Picture 2" descr="http://rhig.physics.yale.edu/~ullrich/eic-wp/view/Thumbnails/gpd-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3" y="1371600"/>
            <a:ext cx="7391398" cy="4450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5181600" y="1371600"/>
                <a:ext cx="3318024" cy="67826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/>
                            </a:rPr>
                            <m:t>𝑉</m:t>
                          </m:r>
                        </m:sub>
                      </m:sSub>
                      <m:r>
                        <a:rPr lang="en-US" sz="16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/>
                            </a:rPr>
                            <m:t>𝐵</m:t>
                          </m:r>
                        </m:sub>
                      </m:sSub>
                      <m:d>
                        <m:d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600" b="0" i="1" smtClean="0">
                              <a:latin typeface="Cambria Math"/>
                            </a:rPr>
                            <m:t>1+</m:t>
                          </m:r>
                          <m:sSubSup>
                            <m:sSubSup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en-US" sz="1600" b="0" i="1" smtClean="0">
                                  <a:latin typeface="Cambria Math"/>
                                </a:rPr>
                                <m:t>𝑀</m:t>
                              </m:r>
                            </m:e>
                            <m:sub>
                              <m:r>
                                <a:rPr lang="en-US" sz="1600" b="0" i="1" smtClean="0">
                                  <a:latin typeface="Cambria Math"/>
                                </a:rPr>
                                <m:t>𝐽</m:t>
                              </m:r>
                              <m:r>
                                <a:rPr lang="en-US" sz="1600" b="0" i="1" smtClean="0">
                                  <a:latin typeface="Cambria Math"/>
                                  <a:ea typeface="Cambria Math"/>
                                </a:rPr>
                                <m:t>𝜓</m:t>
                              </m:r>
                            </m:sub>
                            <m:sup>
                              <m:r>
                                <a:rPr lang="en-US" sz="16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bSup>
                          <m:r>
                            <a:rPr lang="en-US" sz="1600" b="0" i="1" smtClean="0">
                              <a:latin typeface="Cambria Math"/>
                            </a:rPr>
                            <m:t>/</m:t>
                          </m:r>
                          <m:sSup>
                            <m:sSup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600" b="0" i="1" smtClean="0">
                                  <a:latin typeface="Cambria Math"/>
                                </a:rPr>
                                <m:t>𝑄</m:t>
                              </m:r>
                            </m:e>
                            <m:sup>
                              <m:r>
                                <a:rPr lang="en-US" sz="16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US" sz="1600" b="0" i="1" dirty="0" smtClean="0"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/>
                        </a:rPr>
                        <m:t>15.8 </m:t>
                      </m:r>
                      <m:r>
                        <m:rPr>
                          <m:nor/>
                        </m:rPr>
                        <a:rPr lang="en-US" sz="1600" b="0" i="0" smtClean="0">
                          <a:latin typeface="Cambria Math"/>
                        </a:rPr>
                        <m:t>Ge</m:t>
                      </m:r>
                      <m:sSup>
                        <m:sSup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sz="1600" b="0" i="0" smtClean="0">
                              <a:latin typeface="Cambria Math"/>
                            </a:rPr>
                            <m:t>V</m:t>
                          </m:r>
                        </m:e>
                        <m:sup>
                          <m:r>
                            <a:rPr lang="en-US" sz="16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1600" b="0" i="1" smtClean="0">
                          <a:latin typeface="Cambria Math"/>
                        </a:rPr>
                        <m:t>&lt;</m:t>
                      </m:r>
                      <m:sSup>
                        <m:sSup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1600" b="0" i="1" smtClean="0">
                              <a:latin typeface="Cambria Math"/>
                            </a:rPr>
                            <m:t>𝑄</m:t>
                          </m:r>
                        </m:e>
                        <m:sup>
                          <m:r>
                            <a:rPr lang="en-US" sz="16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1600" b="0" i="1" smtClean="0">
                          <a:latin typeface="Cambria Math"/>
                        </a:rPr>
                        <m:t>+</m:t>
                      </m:r>
                      <m:sSubSup>
                        <m:sSubSupPr>
                          <m:ctrlPr>
                            <a:rPr lang="en-US" sz="1600" i="1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sz="1600" i="1">
                              <a:latin typeface="Cambria Math"/>
                            </a:rPr>
                            <m:t>𝑀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/>
                            </a:rPr>
                            <m:t>𝐽</m:t>
                          </m:r>
                          <m:r>
                            <a:rPr lang="en-US" sz="1600" b="0" i="1" smtClean="0">
                              <a:latin typeface="Cambria Math"/>
                              <a:ea typeface="Cambria Math"/>
                            </a:rPr>
                            <m:t>𝜓</m:t>
                          </m:r>
                        </m:sub>
                        <m:sup>
                          <m:r>
                            <a:rPr lang="en-US" sz="1600" i="1">
                              <a:latin typeface="Cambria Math"/>
                            </a:rPr>
                            <m:t>2</m:t>
                          </m:r>
                        </m:sup>
                      </m:sSubSup>
                      <m:r>
                        <a:rPr lang="en-US" sz="1600" b="0" i="1" smtClean="0">
                          <a:latin typeface="Cambria Math"/>
                        </a:rPr>
                        <m:t>&lt;25.1</m:t>
                      </m:r>
                      <m:r>
                        <m:rPr>
                          <m:nor/>
                        </m:rPr>
                        <a:rPr lang="en-US" sz="1600">
                          <a:latin typeface="Cambria Math"/>
                        </a:rPr>
                        <m:t>Ge</m:t>
                      </m:r>
                      <m:sSup>
                        <m:sSupPr>
                          <m:ctrlPr>
                            <a:rPr lang="en-US" sz="1600" i="1">
                              <a:latin typeface="Cambria Math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sz="1600">
                              <a:latin typeface="Cambria Math"/>
                            </a:rPr>
                            <m:t>V</m:t>
                          </m:r>
                        </m:e>
                        <m:sup>
                          <m:r>
                            <a:rPr lang="en-US" sz="1600" i="1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1600" b="0" i="1" dirty="0" smtClean="0">
                  <a:latin typeface="Cambria Math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1600" y="1371600"/>
                <a:ext cx="3318024" cy="678263"/>
              </a:xfrm>
              <a:prstGeom prst="rect">
                <a:avLst/>
              </a:prstGeom>
              <a:blipFill rotWithShape="1">
                <a:blip r:embed="rId3"/>
                <a:stretch>
                  <a:fillRect b="-36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3048000" y="5616714"/>
            <a:ext cx="6019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C00000"/>
                </a:solidFill>
              </a:rPr>
              <a:t>Requires high luminosities at different energies to map out the spatial distribution </a:t>
            </a:r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5</a:t>
            </a:r>
            <a:r>
              <a:rPr lang="en-US" baseline="30000" dirty="0" smtClean="0"/>
              <a:t>th</a:t>
            </a:r>
            <a:r>
              <a:rPr lang="en-US" dirty="0" smtClean="0"/>
              <a:t> Workshop of the APS Group on </a:t>
            </a:r>
            <a:r>
              <a:rPr lang="en-US" dirty="0" err="1" smtClean="0"/>
              <a:t>Hadronic</a:t>
            </a:r>
            <a:r>
              <a:rPr lang="en-US" dirty="0" smtClean="0"/>
              <a:t> Physics, Denver, April 10,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1610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The Nucleus: A Laboratory for QCD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7924800" cy="4831752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What is the role of strong gluon fields, </a:t>
            </a:r>
            <a:r>
              <a:rPr lang="en-US" dirty="0" err="1" smtClean="0">
                <a:solidFill>
                  <a:schemeClr val="accent3">
                    <a:lumMod val="50000"/>
                  </a:schemeClr>
                </a:solidFill>
              </a:rPr>
              <a:t>parton</a:t>
            </a:r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 saturation effects, and collective gluon excitations in nuclei?</a:t>
            </a:r>
          </a:p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Can we experimentally find evidence of non-linear QCD dynamics in the high-energy scattering off nuclei?</a:t>
            </a:r>
          </a:p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What are the momentum/spatial </a:t>
            </a:r>
            <a:b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distributions of gluons and sea quarks </a:t>
            </a:r>
            <a:b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in nuclei?</a:t>
            </a:r>
          </a:p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Are there strong color fluctuations </a:t>
            </a:r>
            <a:b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inside a large nucleus?</a:t>
            </a:r>
            <a:endParaRPr 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33794" name="Picture 2" descr="http://rhig.physics.yale.edu/~ullrich/eic-wp/view/Thumbnails/Qx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3626448"/>
            <a:ext cx="2990850" cy="269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5</a:t>
            </a:r>
            <a:r>
              <a:rPr lang="en-US" baseline="30000" dirty="0" smtClean="0"/>
              <a:t>th</a:t>
            </a:r>
            <a:r>
              <a:rPr lang="en-US" dirty="0" smtClean="0"/>
              <a:t> Workshop of the APS Group on </a:t>
            </a:r>
            <a:r>
              <a:rPr lang="en-US" dirty="0" err="1" smtClean="0"/>
              <a:t>Hadronic</a:t>
            </a:r>
            <a:r>
              <a:rPr lang="en-US" dirty="0" smtClean="0"/>
              <a:t> Physics, Denver, April 10,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808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00200"/>
            <a:ext cx="4495800" cy="41148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High Gluon Densities in Nuclei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2292" name="Picture 4" descr="http://rhig.physics.yale.edu/~ullrich/eic-wp/view/Thumbnails/hera_10GeV2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4582" y="1642110"/>
            <a:ext cx="4367418" cy="4072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12290" name="Picture 2" descr="http://rhig.physics.yale.edu/~ullrich/eic-wp/view/Thumbnails/RegionsOfWaveFunction_xQ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688" y="3048000"/>
            <a:ext cx="4325112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7375" y="1371600"/>
            <a:ext cx="3095625" cy="1635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5</a:t>
            </a:r>
            <a:r>
              <a:rPr lang="en-US" baseline="30000" dirty="0" smtClean="0"/>
              <a:t>th</a:t>
            </a:r>
            <a:r>
              <a:rPr lang="en-US" dirty="0" smtClean="0"/>
              <a:t> Workshop of the APS Group on </a:t>
            </a:r>
            <a:r>
              <a:rPr lang="en-US" dirty="0" err="1" smtClean="0"/>
              <a:t>Hadronic</a:t>
            </a:r>
            <a:r>
              <a:rPr lang="en-US" dirty="0" smtClean="0"/>
              <a:t> Physics, Denver, April 10,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7367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Lepton-Nucleus Scattering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447800"/>
            <a:ext cx="5732907" cy="40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6172200" y="4449142"/>
                <a:ext cx="2819399" cy="17055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err="1" smtClean="0"/>
                  <a:t>u.r</a:t>
                </a:r>
                <a:r>
                  <a:rPr lang="en-US" sz="1600" dirty="0" smtClean="0"/>
                  <a:t>. boost amplifies the gluon densities in nucleus (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/>
                      </a:rPr>
                      <m:t>𝑅</m:t>
                    </m:r>
                    <m:r>
                      <a:rPr lang="en-US" sz="1600" i="1">
                        <a:latin typeface="Cambria Math"/>
                        <a:ea typeface="Cambria Math"/>
                      </a:rPr>
                      <m:t>~</m:t>
                    </m:r>
                    <m:sSup>
                      <m:sSupPr>
                        <m:ctrlPr>
                          <a:rPr lang="en-US" sz="1600" i="1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sz="1600" i="1">
                            <a:latin typeface="Cambria Math"/>
                            <a:ea typeface="Cambria Math"/>
                          </a:rPr>
                          <m:t>𝐴</m:t>
                        </m:r>
                      </m:e>
                      <m:sup>
                        <m:f>
                          <m:fPr>
                            <m:type m:val="skw"/>
                            <m:ctrlPr>
                              <a:rPr lang="en-US" sz="1600" i="1">
                                <a:latin typeface="Cambria Math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sz="1600" i="1"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sz="1600" i="1">
                                <a:latin typeface="Cambria Math"/>
                                <a:ea typeface="Cambria Math"/>
                              </a:rPr>
                              <m:t>3</m:t>
                            </m:r>
                          </m:den>
                        </m:f>
                      </m:sup>
                    </m:sSup>
                  </m:oMath>
                </a14:m>
                <a:r>
                  <a:rPr lang="en-US" sz="1600" dirty="0" smtClean="0"/>
                  <a:t>)</a:t>
                </a: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i="1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i="1">
                              <a:latin typeface="Cambria Math"/>
                            </a:rPr>
                            <m:t>𝑄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𝑠</m:t>
                          </m:r>
                        </m:sub>
                        <m:sup>
                          <m:r>
                            <a:rPr lang="en-US" i="1">
                              <a:latin typeface="Cambria Math"/>
                            </a:rPr>
                            <m:t>2</m:t>
                          </m:r>
                        </m:sup>
                      </m:sSubSup>
                      <m:d>
                        <m:dPr>
                          <m:ctrlPr>
                            <a:rPr lang="en-US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en-US" i="1">
                          <a:latin typeface="Cambria Math"/>
                          <a:ea typeface="Cambria Math"/>
                        </a:rPr>
                        <m:t>~</m:t>
                      </m:r>
                      <m:sSup>
                        <m:sSupPr>
                          <m:ctrlPr>
                            <a:rPr lang="en-US" i="1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i="1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𝐴</m:t>
                                  </m:r>
                                </m:num>
                                <m:den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𝑥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f>
                            <m:fPr>
                              <m:type m:val="skw"/>
                              <m:ctrlPr>
                                <a:rPr lang="en-US" i="1"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3</m:t>
                              </m:r>
                            </m:den>
                          </m:f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2200" y="4449142"/>
                <a:ext cx="2819399" cy="1705595"/>
              </a:xfrm>
              <a:prstGeom prst="rect">
                <a:avLst/>
              </a:prstGeom>
              <a:blipFill rotWithShape="1">
                <a:blip r:embed="rId3"/>
                <a:stretch>
                  <a:fillRect l="-1299" t="-1071" r="-75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6017012" y="1524000"/>
            <a:ext cx="2898388" cy="2925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609600" y="5562600"/>
            <a:ext cx="51995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C00000"/>
                </a:solidFill>
              </a:rPr>
              <a:t>Parton distributions in a nucleus are not a simple superposition of nucleons</a:t>
            </a:r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5</a:t>
            </a:r>
            <a:r>
              <a:rPr lang="en-US" baseline="30000" dirty="0" smtClean="0"/>
              <a:t>th</a:t>
            </a:r>
            <a:r>
              <a:rPr lang="en-US" dirty="0" smtClean="0"/>
              <a:t> Workshop of the APS Group on </a:t>
            </a:r>
            <a:r>
              <a:rPr lang="en-US" dirty="0" err="1" smtClean="0"/>
              <a:t>Hadronic</a:t>
            </a:r>
            <a:r>
              <a:rPr lang="en-US" dirty="0" smtClean="0"/>
              <a:t> Physics, Denver, April 10,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720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Nuclear PDFs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6386" name="Picture 2" descr="http://rhig.physics.yale.edu/~ullrich/eic-wp/view/Thumbnails/F2FLcomb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990" y="3162300"/>
            <a:ext cx="8542020" cy="316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17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52400" y="1427700"/>
                <a:ext cx="8001000" cy="14471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spcAft>
                    <a:spcPts val="600"/>
                  </a:spcAft>
                  <a:buFont typeface="Wingdings" pitchFamily="2" charset="2"/>
                  <a:buChar char="§"/>
                </a:pPr>
                <a:r>
                  <a:rPr lang="en-US" dirty="0" smtClean="0"/>
                  <a:t>Expect strong non-linear effects in F</a:t>
                </a:r>
                <a:r>
                  <a:rPr lang="en-US" baseline="-25000" dirty="0" smtClean="0"/>
                  <a:t>L</a:t>
                </a:r>
                <a:r>
                  <a:rPr lang="en-US" dirty="0" smtClean="0"/>
                  <a:t> from higher twist contributions</a:t>
                </a:r>
              </a:p>
              <a:p>
                <a:pPr marL="742950" lvl="1" indent="-285750">
                  <a:spcAft>
                    <a:spcPts val="600"/>
                  </a:spcAft>
                  <a:buFont typeface="Courier New" pitchFamily="49" charset="0"/>
                  <a:buChar char="o"/>
                </a:pPr>
                <a:r>
                  <a:rPr lang="en-US" dirty="0" smtClean="0"/>
                  <a:t>Dipole model from Bartels et al.</a:t>
                </a:r>
              </a:p>
              <a:p>
                <a:pPr marL="285750" indent="-285750">
                  <a:spcAft>
                    <a:spcPts val="600"/>
                  </a:spcAft>
                  <a:buFont typeface="Wingdings" pitchFamily="2" charset="2"/>
                  <a:buChar char="§"/>
                </a:pPr>
                <a:r>
                  <a:rPr lang="en-US" dirty="0"/>
                  <a:t>Quantify </a:t>
                </a:r>
                <a:r>
                  <a:rPr lang="en-US" dirty="0" smtClean="0"/>
                  <a:t>by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/>
                          </a:rPr>
                          <m:t>𝑅</m:t>
                        </m:r>
                      </m:e>
                      <m:sub>
                        <m:r>
                          <a:rPr lang="en-US" sz="2000" i="1">
                            <a:latin typeface="Cambria Math"/>
                          </a:rPr>
                          <m:t>2/</m:t>
                        </m:r>
                        <m:r>
                          <a:rPr lang="en-US" sz="2000" i="1">
                            <a:latin typeface="Cambria Math"/>
                          </a:rPr>
                          <m:t>𝐿</m:t>
                        </m:r>
                      </m:sub>
                    </m:sSub>
                    <m:d>
                      <m:dPr>
                        <m:ctrlPr>
                          <a:rPr lang="en-US" sz="20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2000" i="1">
                            <a:latin typeface="Cambria Math"/>
                          </a:rPr>
                          <m:t>𝑥</m:t>
                        </m:r>
                        <m:r>
                          <a:rPr lang="en-US" sz="2000" i="1">
                            <a:latin typeface="Cambria Math"/>
                          </a:rPr>
                          <m:t>,</m:t>
                        </m:r>
                        <m:sSup>
                          <m:sSupPr>
                            <m:ctrlPr>
                              <a:rPr lang="en-US" sz="20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latin typeface="Cambria Math"/>
                              </a:rPr>
                              <m:t>𝑄</m:t>
                            </m:r>
                          </m:e>
                          <m:sup>
                            <m:r>
                              <a:rPr lang="en-US" sz="20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e>
                    </m:d>
                    <m:r>
                      <a:rPr lang="en-US" sz="20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latin typeface="Cambria Math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sz="2000" i="1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sz="2000" i="1">
                                <a:latin typeface="Cambria Math"/>
                              </a:rPr>
                              <m:t>𝐹</m:t>
                            </m:r>
                          </m:e>
                          <m:sub>
                            <m:r>
                              <a:rPr lang="en-US" sz="2000" i="1">
                                <a:latin typeface="Cambria Math"/>
                              </a:rPr>
                              <m:t>2/</m:t>
                            </m:r>
                            <m:r>
                              <a:rPr lang="en-US" sz="2000" i="1">
                                <a:latin typeface="Cambria Math"/>
                              </a:rPr>
                              <m:t>𝐿</m:t>
                            </m:r>
                          </m:sub>
                          <m:sup>
                            <m:r>
                              <a:rPr lang="en-US" sz="2000" i="1">
                                <a:latin typeface="Cambria Math"/>
                              </a:rPr>
                              <m:t>𝐴</m:t>
                            </m:r>
                          </m:sup>
                        </m:sSubSup>
                        <m:d>
                          <m:dPr>
                            <m:ctrlPr>
                              <a:rPr lang="en-US" sz="20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2000" i="1">
                                <a:latin typeface="Cambria Math"/>
                              </a:rPr>
                              <m:t>𝑥</m:t>
                            </m:r>
                            <m:r>
                              <a:rPr lang="en-US" sz="2000" i="1">
                                <a:latin typeface="Cambria Math"/>
                              </a:rPr>
                              <m:t>,</m:t>
                            </m:r>
                            <m:sSup>
                              <m:sSupPr>
                                <m:ctrlPr>
                                  <a:rPr lang="en-US" sz="2000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sz="2000" i="1">
                                    <a:latin typeface="Cambria Math"/>
                                  </a:rPr>
                                  <m:t>𝑄</m:t>
                                </m:r>
                              </m:e>
                              <m:sup>
                                <m:r>
                                  <a:rPr lang="en-US" sz="2000" i="1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</m:e>
                        </m:d>
                      </m:num>
                      <m:den>
                        <m:r>
                          <a:rPr lang="en-US" sz="2000" i="1">
                            <a:latin typeface="Cambria Math"/>
                          </a:rPr>
                          <m:t>𝐴</m:t>
                        </m:r>
                        <m:r>
                          <a:rPr lang="en-US" sz="2000" i="1">
                            <a:latin typeface="Cambria Math"/>
                            <a:ea typeface="Cambria Math"/>
                          </a:rPr>
                          <m:t>∙</m:t>
                        </m:r>
                        <m:sSubSup>
                          <m:sSubSupPr>
                            <m:ctrlPr>
                              <a:rPr lang="en-US" sz="2000" i="1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sz="2000" i="1">
                                <a:latin typeface="Cambria Math"/>
                              </a:rPr>
                              <m:t>𝐹</m:t>
                            </m:r>
                          </m:e>
                          <m:sub>
                            <m:r>
                              <a:rPr lang="en-US" sz="2000" i="1">
                                <a:latin typeface="Cambria Math"/>
                              </a:rPr>
                              <m:t>2/</m:t>
                            </m:r>
                            <m:r>
                              <a:rPr lang="en-US" sz="2000" i="1">
                                <a:latin typeface="Cambria Math"/>
                              </a:rPr>
                              <m:t>𝐿</m:t>
                            </m:r>
                          </m:sub>
                          <m:sup>
                            <m:r>
                              <a:rPr lang="en-US" sz="2000" i="1">
                                <a:latin typeface="Cambria Math"/>
                              </a:rPr>
                              <m:t>𝑝</m:t>
                            </m:r>
                          </m:sup>
                        </m:sSubSup>
                        <m:d>
                          <m:dPr>
                            <m:ctrlPr>
                              <a:rPr lang="en-US" sz="20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2000" i="1">
                                <a:latin typeface="Cambria Math"/>
                              </a:rPr>
                              <m:t>𝑥</m:t>
                            </m:r>
                            <m:r>
                              <a:rPr lang="en-US" sz="2000" i="1">
                                <a:latin typeface="Cambria Math"/>
                              </a:rPr>
                              <m:t>,</m:t>
                            </m:r>
                            <m:sSup>
                              <m:sSupPr>
                                <m:ctrlPr>
                                  <a:rPr lang="en-US" sz="2000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sz="2000" i="1">
                                    <a:latin typeface="Cambria Math"/>
                                  </a:rPr>
                                  <m:t>𝑄</m:t>
                                </m:r>
                              </m:e>
                              <m:sup>
                                <m:r>
                                  <a:rPr lang="en-US" sz="2000" i="1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</m:e>
                        </m:d>
                      </m:den>
                    </m:f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1427700"/>
                <a:ext cx="8001000" cy="1447127"/>
              </a:xfrm>
              <a:prstGeom prst="rect">
                <a:avLst/>
              </a:prstGeom>
              <a:blipFill rotWithShape="1">
                <a:blip r:embed="rId3"/>
                <a:stretch>
                  <a:fillRect l="-457" t="-21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5</a:t>
            </a:r>
            <a:r>
              <a:rPr lang="en-US" baseline="30000" dirty="0" smtClean="0"/>
              <a:t>th</a:t>
            </a:r>
            <a:r>
              <a:rPr lang="en-US" dirty="0" smtClean="0"/>
              <a:t> Workshop of the APS Group on </a:t>
            </a:r>
            <a:r>
              <a:rPr lang="en-US" dirty="0" err="1" smtClean="0"/>
              <a:t>Hadronic</a:t>
            </a:r>
            <a:r>
              <a:rPr lang="en-US" dirty="0" smtClean="0"/>
              <a:t> Physics, Denver, April 10,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2793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Down Arrow 16"/>
          <p:cNvSpPr/>
          <p:nvPr/>
        </p:nvSpPr>
        <p:spPr>
          <a:xfrm rot="16200000">
            <a:off x="4578933" y="2826333"/>
            <a:ext cx="214733" cy="2209800"/>
          </a:xfrm>
          <a:prstGeom prst="downArrow">
            <a:avLst>
              <a:gd name="adj1" fmla="val 50000"/>
              <a:gd name="adj2" fmla="val 71521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Di-hadron Correlations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" y="5986046"/>
            <a:ext cx="40498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PRD 83, 1 5005 (2011), PRL 106, 022301 (2011)</a:t>
            </a:r>
            <a:endParaRPr lang="en-US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1143000" y="1459468"/>
            <a:ext cx="30202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Prediction in CGC framework</a:t>
            </a:r>
            <a:endParaRPr lang="en-US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4568189" y="5417403"/>
            <a:ext cx="46520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57200" algn="l"/>
              </a:tabLst>
            </a:pPr>
            <a:r>
              <a:rPr lang="en-US" sz="1600" dirty="0" smtClean="0"/>
              <a:t>with	EPS09 (</a:t>
            </a:r>
            <a:r>
              <a:rPr lang="en-US" sz="1600" dirty="0" err="1" smtClean="0"/>
              <a:t>nPDF</a:t>
            </a:r>
            <a:r>
              <a:rPr lang="en-US" sz="1600" dirty="0" smtClean="0"/>
              <a:t> shadowing)</a:t>
            </a:r>
          </a:p>
          <a:p>
            <a:pPr>
              <a:tabLst>
                <a:tab pos="457200" algn="l"/>
              </a:tabLst>
            </a:pPr>
            <a:r>
              <a:rPr lang="en-US" sz="1600" dirty="0" smtClean="0"/>
              <a:t>	PYTHIA6 (</a:t>
            </a:r>
            <a:r>
              <a:rPr lang="en-US" sz="1600" dirty="0" err="1" smtClean="0"/>
              <a:t>partons</a:t>
            </a:r>
            <a:r>
              <a:rPr lang="en-US" sz="1600" dirty="0" smtClean="0"/>
              <a:t>, showers, fragmentation)</a:t>
            </a:r>
          </a:p>
          <a:p>
            <a:pPr>
              <a:tabLst>
                <a:tab pos="457200" algn="l"/>
              </a:tabLst>
            </a:pPr>
            <a:r>
              <a:rPr lang="en-US" sz="1600" dirty="0" smtClean="0"/>
              <a:t>	</a:t>
            </a:r>
            <a:r>
              <a:rPr lang="en-US" sz="1600" dirty="0" err="1" smtClean="0"/>
              <a:t>DPMJet</a:t>
            </a:r>
            <a:r>
              <a:rPr lang="en-US" sz="1600" dirty="0" smtClean="0"/>
              <a:t>-III (nuclear geometry)</a:t>
            </a:r>
            <a:endParaRPr lang="en-US" sz="16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15" name="Down Arrow 14"/>
          <p:cNvSpPr/>
          <p:nvPr/>
        </p:nvSpPr>
        <p:spPr>
          <a:xfrm>
            <a:off x="2514600" y="2209800"/>
            <a:ext cx="214731" cy="1219200"/>
          </a:xfrm>
          <a:prstGeom prst="downArrow">
            <a:avLst>
              <a:gd name="adj1" fmla="val 50000"/>
              <a:gd name="adj2" fmla="val 71521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602" name="Picture 2" descr="http://rhig.physics.yale.edu/~ullrich/eic-wp/view/Thumbnails/dihadrons_dphi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49" y="1905003"/>
            <a:ext cx="8195502" cy="3340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Down Arrow 17"/>
          <p:cNvSpPr/>
          <p:nvPr/>
        </p:nvSpPr>
        <p:spPr>
          <a:xfrm>
            <a:off x="6781800" y="2286000"/>
            <a:ext cx="214731" cy="1219200"/>
          </a:xfrm>
          <a:prstGeom prst="downArrow">
            <a:avLst>
              <a:gd name="adj1" fmla="val 50000"/>
              <a:gd name="adj2" fmla="val 71521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105401" y="1459468"/>
            <a:ext cx="35643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Expected experimental significance</a:t>
            </a:r>
            <a:endParaRPr lang="en-US" sz="1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5229055" y="1944753"/>
                <a:ext cx="1231556" cy="31008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140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14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𝑠</m:t>
                        </m:r>
                      </m:e>
                    </m:rad>
                    <m:r>
                      <a:rPr lang="en-US" sz="1400" b="0" i="1" smtClean="0">
                        <a:solidFill>
                          <a:srgbClr val="FF0000"/>
                        </a:solidFill>
                        <a:latin typeface="Cambria Math"/>
                      </a:rPr>
                      <m:t>=90</m:t>
                    </m:r>
                  </m:oMath>
                </a14:m>
                <a:r>
                  <a:rPr lang="en-US" sz="1400" dirty="0" smtClean="0">
                    <a:solidFill>
                      <a:srgbClr val="FF0000"/>
                    </a:solidFill>
                  </a:rPr>
                  <a:t> GeV</a:t>
                </a:r>
                <a:endParaRPr lang="en-US" sz="1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9055" y="1944753"/>
                <a:ext cx="1231556" cy="310085"/>
              </a:xfrm>
              <a:prstGeom prst="rect">
                <a:avLst/>
              </a:prstGeom>
              <a:blipFill rotWithShape="1">
                <a:blip r:embed="rId3"/>
                <a:stretch>
                  <a:fillRect r="-495" b="-196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098" name="Picture 2" descr="http://rhig.physics.yale.edu/~ullrich/eic-wp/view/Thumbnails/pAeA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747"/>
          <a:stretch/>
        </p:blipFill>
        <p:spPr bwMode="auto">
          <a:xfrm>
            <a:off x="104775" y="5077549"/>
            <a:ext cx="2105025" cy="866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5</a:t>
            </a:r>
            <a:r>
              <a:rPr lang="en-US" baseline="30000" dirty="0" smtClean="0"/>
              <a:t>th</a:t>
            </a:r>
            <a:r>
              <a:rPr lang="en-US" dirty="0" smtClean="0"/>
              <a:t> Workshop of the APS Group on </a:t>
            </a:r>
            <a:r>
              <a:rPr lang="en-US" dirty="0" err="1" smtClean="0"/>
              <a:t>Hadronic</a:t>
            </a:r>
            <a:r>
              <a:rPr lang="en-US" dirty="0" smtClean="0"/>
              <a:t> Physics, Denver, April 10,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5261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029200" y="2193844"/>
            <a:ext cx="3962400" cy="407051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650" name="Picture 2" descr="http://rhig.physics.yale.edu/~ullrich/eic-wp/view/Thumbnails/diffractionCombo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88"/>
          <a:stretch/>
        </p:blipFill>
        <p:spPr bwMode="auto">
          <a:xfrm>
            <a:off x="152400" y="3882130"/>
            <a:ext cx="4648200" cy="2442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Diffractive Scattering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27656" name="Picture 8" descr="http://rhig.physics.yale.edu/~ullrich/eic-wp/view/Thumbnails/sidebarDiffractiveGrap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1371600"/>
            <a:ext cx="3111500" cy="233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2971800" y="1371600"/>
                <a:ext cx="2368277" cy="16444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/>
                        </a:rPr>
                        <m:t>𝑡</m:t>
                      </m:r>
                      <m:r>
                        <a:rPr lang="en-US" sz="1600" b="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600" b="0" i="1" smtClean="0">
                                  <a:latin typeface="Cambria Math"/>
                                </a:rPr>
                                <m:t>𝑝</m:t>
                              </m:r>
                              <m:r>
                                <a:rPr lang="en-US" sz="1600" b="0" i="1" smtClean="0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1600" b="0" i="1" smtClean="0">
                                  <a:latin typeface="Cambria Math"/>
                                </a:rPr>
                                <m:t>𝑝</m:t>
                              </m:r>
                              <m:r>
                                <a:rPr lang="en-US" sz="1600" b="0" i="1" smtClean="0">
                                  <a:latin typeface="Cambria Math"/>
                                </a:rPr>
                                <m:t>′</m:t>
                              </m:r>
                            </m:e>
                          </m:d>
                        </m:e>
                        <m:sup>
                          <m:r>
                            <a:rPr lang="en-US" sz="16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1600" b="0" i="1" dirty="0" smtClean="0">
                  <a:latin typeface="Cambria Math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sz="1600" b="0" i="1" smtClean="0">
                              <a:latin typeface="Cambria Math"/>
                            </a:rPr>
                            <m:t>𝑀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/>
                            </a:rPr>
                            <m:t>𝑋</m:t>
                          </m:r>
                        </m:sub>
                        <m:sup>
                          <m:r>
                            <a:rPr lang="en-US" sz="1600" b="0" i="1" smtClean="0">
                              <a:latin typeface="Cambria Math"/>
                            </a:rPr>
                            <m:t>2</m:t>
                          </m:r>
                        </m:sup>
                      </m:sSubSup>
                      <m:r>
                        <a:rPr lang="en-US" sz="1600" b="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600" b="0" i="1" smtClean="0">
                                  <a:latin typeface="Cambria Math"/>
                                </a:rPr>
                                <m:t>𝑝</m:t>
                              </m:r>
                              <m:r>
                                <a:rPr lang="en-US" sz="1600" b="0" i="1" smtClean="0">
                                  <a:latin typeface="Cambria Math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sz="1600" b="0" i="1" smtClean="0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𝑝</m:t>
                                  </m:r>
                                </m:e>
                                <m:sup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′</m:t>
                                  </m:r>
                                </m:sup>
                              </m:sSup>
                              <m:r>
                                <a:rPr lang="en-US" sz="1600" b="0" i="1" smtClean="0"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sz="1600" b="0" i="1" smtClean="0">
                                  <a:latin typeface="Cambria Math"/>
                                </a:rPr>
                                <m:t>𝑘</m:t>
                              </m:r>
                              <m:r>
                                <a:rPr lang="en-US" sz="1600" b="0" i="1" smtClean="0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1600" b="0" i="1" smtClean="0">
                                  <a:latin typeface="Cambria Math"/>
                                </a:rPr>
                                <m:t>𝑘</m:t>
                              </m:r>
                              <m:r>
                                <a:rPr lang="en-US" sz="1600" b="0" i="1" smtClean="0">
                                  <a:latin typeface="Cambria Math"/>
                                </a:rPr>
                                <m:t>′</m:t>
                              </m:r>
                            </m:e>
                          </m:d>
                        </m:e>
                        <m:sup>
                          <m:r>
                            <a:rPr lang="en-US" sz="16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1600" dirty="0" smtClean="0"/>
              </a:p>
              <a:p>
                <a:pPr>
                  <a:lnSpc>
                    <a:spcPct val="150000"/>
                  </a:lnSpc>
                </a:pPr>
                <a:r>
                  <a:rPr lang="en-US" sz="1600" dirty="0"/>
                  <a:t>Rapidity gap</a:t>
                </a:r>
                <a:endParaRPr lang="en-US" sz="1600" dirty="0" smtClean="0"/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>
                          <a:latin typeface="Cambria Math"/>
                          <a:ea typeface="Cambria Math"/>
                        </a:rPr>
                        <m:t>𝜂</m:t>
                      </m:r>
                      <m:r>
                        <a:rPr lang="en-US" sz="1600" i="1">
                          <a:latin typeface="Cambria Math"/>
                          <a:ea typeface="Cambria Math"/>
                        </a:rPr>
                        <m:t>=</m:t>
                      </m:r>
                      <m:box>
                        <m:boxPr>
                          <m:ctrlPr>
                            <a:rPr lang="en-US" sz="1600" i="1">
                              <a:latin typeface="Cambria Math"/>
                              <a:ea typeface="Cambria Math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r>
                            <m:rPr>
                              <m:brk m:alnAt="63"/>
                            </m:rPr>
                            <a:rPr lang="en-US" sz="1600" i="1">
                              <a:latin typeface="Cambria Math"/>
                              <a:ea typeface="Cambria Math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1600" i="1"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en-US" sz="1600" i="1"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1600" i="1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den>
                          </m:f>
                          <m:func>
                            <m:funcPr>
                              <m:ctrlPr>
                                <a:rPr lang="en-US" sz="1600" i="1">
                                  <a:latin typeface="Cambria Math"/>
                                  <a:ea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1600">
                                  <a:latin typeface="Cambria Math"/>
                                  <a:ea typeface="Cambria Math"/>
                                </a:rPr>
                                <m:t>ln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sz="16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func>
                                    <m:funcPr>
                                      <m:ctrlPr>
                                        <a:rPr lang="en-US" sz="1600" i="1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funcPr>
                                    <m:fName>
                                      <m:r>
                                        <m:rPr>
                                          <m:sty m:val="p"/>
                                        </m:rPr>
                                        <a:rPr lang="en-US" sz="1600">
                                          <a:latin typeface="Cambria Math"/>
                                          <a:ea typeface="Cambria Math"/>
                                        </a:rPr>
                                        <m:t>tan</m:t>
                                      </m:r>
                                    </m:fName>
                                    <m:e>
                                      <m:f>
                                        <m:fPr>
                                          <m:type m:val="skw"/>
                                          <m:ctrlPr>
                                            <a:rPr lang="en-US" sz="1600" i="1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sz="1600" i="1">
                                              <a:latin typeface="Cambria Math"/>
                                              <a:ea typeface="Cambria Math"/>
                                            </a:rPr>
                                            <m:t>𝜃</m:t>
                                          </m:r>
                                        </m:num>
                                        <m:den>
                                          <m:r>
                                            <a:rPr lang="en-US" sz="1600" i="1">
                                              <a:latin typeface="Cambria Math"/>
                                              <a:ea typeface="Cambria Math"/>
                                            </a:rPr>
                                            <m:t>2</m:t>
                                          </m:r>
                                        </m:den>
                                      </m:f>
                                    </m:e>
                                  </m:func>
                                </m:e>
                              </m:d>
                            </m:e>
                          </m:func>
                        </m:e>
                      </m:box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1800" y="1371600"/>
                <a:ext cx="2368277" cy="1644489"/>
              </a:xfrm>
              <a:prstGeom prst="rect">
                <a:avLst/>
              </a:prstGeom>
              <a:blipFill rotWithShape="1">
                <a:blip r:embed="rId4"/>
                <a:stretch>
                  <a:fillRect l="-15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752600" y="4171971"/>
                <a:ext cx="116326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16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600" b="0" i="1" smtClean="0">
                              <a:latin typeface="Cambria Math"/>
                            </a:rPr>
                            <m:t>𝑡</m:t>
                          </m:r>
                        </m:e>
                      </m:d>
                      <m:r>
                        <a:rPr lang="en-US" sz="1600" i="1" smtClean="0">
                          <a:latin typeface="Cambria Math"/>
                          <a:ea typeface="Cambria Math"/>
                        </a:rPr>
                        <m:t>≈</m:t>
                      </m:r>
                      <m:sSup>
                        <m:sSupPr>
                          <m:ctrlPr>
                            <a:rPr lang="en-US" sz="16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1600" b="0" i="1" smtClean="0">
                              <a:latin typeface="Cambria Math"/>
                              <a:ea typeface="Cambria Math"/>
                            </a:rPr>
                            <m:t>𝑘</m:t>
                          </m:r>
                        </m:e>
                        <m:sup>
                          <m:r>
                            <a:rPr lang="en-US" sz="16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sSup>
                        <m:sSupPr>
                          <m:ctrlPr>
                            <a:rPr lang="en-US" sz="16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1600" b="0" i="1" smtClean="0">
                              <a:latin typeface="Cambria Math"/>
                              <a:ea typeface="Cambria Math"/>
                            </a:rPr>
                            <m:t>𝜃</m:t>
                          </m:r>
                        </m:e>
                        <m:sup>
                          <m:r>
                            <a:rPr lang="en-US" sz="16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2600" y="4171971"/>
                <a:ext cx="1163267" cy="338554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Left-Up Arrow 6"/>
          <p:cNvSpPr/>
          <p:nvPr/>
        </p:nvSpPr>
        <p:spPr>
          <a:xfrm rot="13493003">
            <a:off x="2017014" y="4531843"/>
            <a:ext cx="634438" cy="635291"/>
          </a:xfrm>
          <a:prstGeom prst="leftUp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http://rhig.physics.yale.edu/~ullrich/eic-wp/view/Thumbnails/cyrilleDiffCombo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906"/>
          <a:stretch/>
        </p:blipFill>
        <p:spPr bwMode="auto">
          <a:xfrm>
            <a:off x="5070232" y="3010662"/>
            <a:ext cx="3921368" cy="3237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5257800" y="2238458"/>
                <a:ext cx="3645165" cy="7333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/>
                  <a:t>Black disc limit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600" i="1" smtClean="0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600" b="0" i="1" smtClean="0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sz="1600" i="1" smtClean="0">
                                <a:latin typeface="Cambria Math"/>
                                <a:ea typeface="Cambria Math"/>
                              </a:rPr>
                              <m:t>𝜎</m:t>
                            </m:r>
                          </m:e>
                          <m:sub>
                            <m:r>
                              <a:rPr lang="en-US" sz="1600" b="0" i="1" smtClean="0">
                                <a:latin typeface="Cambria Math"/>
                                <a:ea typeface="Cambria Math"/>
                              </a:rPr>
                              <m:t>𝑑𝑖𝑓𝑓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600" b="0" i="1" smtClean="0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sz="1600" i="1" smtClean="0">
                                <a:latin typeface="Cambria Math"/>
                                <a:ea typeface="Cambria Math"/>
                              </a:rPr>
                              <m:t>𝜎</m:t>
                            </m:r>
                          </m:e>
                          <m:sub>
                            <m:r>
                              <a:rPr lang="en-US" sz="1600" b="0" i="1" smtClean="0">
                                <a:latin typeface="Cambria Math"/>
                                <a:ea typeface="Cambria Math"/>
                              </a:rPr>
                              <m:t>𝑡𝑜𝑡</m:t>
                            </m:r>
                          </m:sub>
                        </m:sSub>
                      </m:den>
                    </m:f>
                    <m:r>
                      <a:rPr lang="en-US" sz="1600" b="0" i="1" smtClean="0">
                        <a:latin typeface="Cambria Math"/>
                      </a:rPr>
                      <m:t>=0.5</m:t>
                    </m:r>
                  </m:oMath>
                </a14:m>
                <a:endParaRPr lang="en-US" sz="1600" dirty="0" smtClean="0"/>
              </a:p>
              <a:p>
                <a:r>
                  <a:rPr lang="en-US" sz="1600" dirty="0" smtClean="0"/>
                  <a:t>Non-linear effects amplify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b="0" i="1" smtClean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sz="1600" i="1" smtClean="0">
                            <a:latin typeface="Cambria Math"/>
                            <a:ea typeface="Cambria Math"/>
                          </a:rPr>
                          <m:t>𝜎</m:t>
                        </m:r>
                      </m:e>
                      <m:sub>
                        <m:r>
                          <a:rPr lang="en-US" sz="1600" b="0" i="1" smtClean="0">
                            <a:latin typeface="Cambria Math"/>
                            <a:ea typeface="Cambria Math"/>
                          </a:rPr>
                          <m:t>𝑑𝑖𝑓𝑓</m:t>
                        </m:r>
                      </m:sub>
                    </m:sSub>
                  </m:oMath>
                </a14:m>
                <a:r>
                  <a:rPr lang="en-US" sz="1600" dirty="0" smtClean="0"/>
                  <a:t> in </a:t>
                </a:r>
                <a:r>
                  <a:rPr lang="en-US" sz="1600" i="1" dirty="0" err="1" smtClean="0"/>
                  <a:t>e+A</a:t>
                </a:r>
                <a:endParaRPr lang="en-US" sz="1600" i="1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7800" y="2238458"/>
                <a:ext cx="3645165" cy="733342"/>
              </a:xfrm>
              <a:prstGeom prst="rect">
                <a:avLst/>
              </a:prstGeom>
              <a:blipFill rotWithShape="1">
                <a:blip r:embed="rId7"/>
                <a:stretch>
                  <a:fillRect l="-1005" b="-66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5</a:t>
            </a:r>
            <a:r>
              <a:rPr lang="en-US" baseline="30000" dirty="0" smtClean="0"/>
              <a:t>th</a:t>
            </a:r>
            <a:r>
              <a:rPr lang="en-US" dirty="0" smtClean="0"/>
              <a:t> Workshop of the APS Group on </a:t>
            </a:r>
            <a:r>
              <a:rPr lang="en-US" dirty="0" err="1" smtClean="0"/>
              <a:t>Hadronic</a:t>
            </a:r>
            <a:r>
              <a:rPr lang="en-US" dirty="0" smtClean="0"/>
              <a:t> Physics, Denver, April 10,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4954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Exploring the Glue that Binds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U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s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ll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1447800"/>
            <a:ext cx="7924800" cy="4800600"/>
          </a:xfrm>
        </p:spPr>
        <p:txBody>
          <a:bodyPr>
            <a:normAutofit/>
          </a:bodyPr>
          <a:lstStyle/>
          <a:p>
            <a:r>
              <a:rPr lang="en-US" dirty="0" smtClean="0"/>
              <a:t>Questions at the next QCD frontier</a:t>
            </a:r>
          </a:p>
          <a:p>
            <a:pPr lvl="1">
              <a:buClr>
                <a:schemeClr val="accent2">
                  <a:lumMod val="75000"/>
                </a:schemeClr>
              </a:buClr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How are the sea quarks and gluons, and their spins, distributed in space and momentum inside the nucleon?</a:t>
            </a:r>
          </a:p>
          <a:p>
            <a:pPr lvl="1">
              <a:buClr>
                <a:schemeClr val="accent3">
                  <a:lumMod val="50000"/>
                </a:schemeClr>
              </a:buClr>
            </a:pP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Where does the saturation of gluon densities set in?</a:t>
            </a:r>
          </a:p>
          <a:p>
            <a:pPr lvl="1">
              <a:buClr>
                <a:schemeClr val="accent3">
                  <a:lumMod val="50000"/>
                </a:schemeClr>
              </a:buClr>
            </a:pP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How does the nuclear environment affect the distribution of quarks and gluons and their interactions in nuclei?</a:t>
            </a:r>
          </a:p>
          <a:p>
            <a:r>
              <a:rPr lang="en-US" dirty="0" smtClean="0"/>
              <a:t>An Electron-Ion Collider</a:t>
            </a:r>
          </a:p>
          <a:p>
            <a:pPr lvl="1"/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Electron beams for precision measurements</a:t>
            </a:r>
          </a:p>
          <a:p>
            <a:pPr lvl="1"/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Polarized nucleon beams</a:t>
            </a:r>
          </a:p>
          <a:p>
            <a:pPr lvl="1"/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Heavy ion beams of different species</a:t>
            </a:r>
          </a:p>
          <a:p>
            <a:pPr lvl="1"/>
            <a:r>
              <a:rPr lang="en-US" dirty="0">
                <a:solidFill>
                  <a:schemeClr val="accent5">
                    <a:lumMod val="75000"/>
                  </a:schemeClr>
                </a:solidFill>
              </a:rPr>
              <a:t>Kinematic reach into the gluon dominated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regime</a:t>
            </a:r>
          </a:p>
          <a:p>
            <a:pPr lvl="1"/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Dedicated hermetic detector setup</a:t>
            </a:r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5</a:t>
            </a:r>
            <a:r>
              <a:rPr lang="en-US" baseline="30000" dirty="0" smtClean="0"/>
              <a:t>th</a:t>
            </a:r>
            <a:r>
              <a:rPr lang="en-US" dirty="0" smtClean="0"/>
              <a:t> Workshop of the APS Group on </a:t>
            </a:r>
            <a:r>
              <a:rPr lang="en-US" dirty="0" err="1" smtClean="0"/>
              <a:t>Hadronic</a:t>
            </a:r>
            <a:r>
              <a:rPr lang="en-US" dirty="0" smtClean="0"/>
              <a:t> Physics, Denver, April 10,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1335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81000" y="3733800"/>
            <a:ext cx="3429000" cy="2533650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486589" y="4378106"/>
            <a:ext cx="2514600" cy="646331"/>
            <a:chOff x="1219200" y="4495800"/>
            <a:chExt cx="2514600" cy="646331"/>
          </a:xfrm>
        </p:grpSpPr>
        <p:sp>
          <p:nvSpPr>
            <p:cNvPr id="5" name="Rectangle 4"/>
            <p:cNvSpPr/>
            <p:nvPr/>
          </p:nvSpPr>
          <p:spPr>
            <a:xfrm>
              <a:off x="2133600" y="4876800"/>
              <a:ext cx="762000" cy="228600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lumMod val="75000"/>
                    <a:tint val="66000"/>
                    <a:satMod val="160000"/>
                  </a:schemeClr>
                </a:gs>
                <a:gs pos="50000">
                  <a:schemeClr val="accent5">
                    <a:lumMod val="75000"/>
                    <a:tint val="44500"/>
                    <a:satMod val="160000"/>
                  </a:schemeClr>
                </a:gs>
                <a:gs pos="100000">
                  <a:schemeClr val="accent5">
                    <a:lumMod val="75000"/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2133600" y="4572000"/>
              <a:ext cx="1600200" cy="228600"/>
            </a:xfrm>
            <a:prstGeom prst="rect">
              <a:avLst/>
            </a:prstGeom>
            <a:gradFill flip="none" rotWithShape="1">
              <a:gsLst>
                <a:gs pos="0">
                  <a:srgbClr val="FF0000">
                    <a:tint val="66000"/>
                    <a:satMod val="160000"/>
                  </a:srgbClr>
                </a:gs>
                <a:gs pos="50000">
                  <a:srgbClr val="FF0000">
                    <a:tint val="44500"/>
                    <a:satMod val="160000"/>
                  </a:srgbClr>
                </a:gs>
                <a:gs pos="100000">
                  <a:srgbClr val="FF0000"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TextBox 5"/>
                <p:cNvSpPr txBox="1"/>
                <p:nvPr/>
              </p:nvSpPr>
              <p:spPr>
                <a:xfrm>
                  <a:off x="1219200" y="4495800"/>
                  <a:ext cx="875304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𝜙</m:t>
                        </m:r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,</m:t>
                        </m:r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𝜌</m:t>
                        </m:r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→</m:t>
                        </m:r>
                      </m:oMath>
                    </m:oMathPara>
                  </a14:m>
                  <a:endParaRPr lang="en-US" b="0" i="1" dirty="0" smtClean="0">
                    <a:solidFill>
                      <a:srgbClr val="FF0000"/>
                    </a:solidFill>
                    <a:latin typeface="Cambria Math"/>
                  </a:endParaRPr>
                </a:p>
                <a:p>
                  <a:pPr algn="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solidFill>
                              <a:schemeClr val="accent5">
                                <a:lumMod val="60000"/>
                                <a:lumOff val="40000"/>
                              </a:schemeClr>
                            </a:solidFill>
                            <a:latin typeface="Cambria Math"/>
                          </a:rPr>
                          <m:t>𝐽</m:t>
                        </m:r>
                        <m:r>
                          <a:rPr lang="en-US" b="0" i="1" smtClean="0">
                            <a:solidFill>
                              <a:schemeClr val="accent5">
                                <a:lumMod val="60000"/>
                                <a:lumOff val="40000"/>
                              </a:schemeClr>
                            </a:solidFill>
                            <a:latin typeface="Cambria Math"/>
                          </a:rPr>
                          <m:t>/</m:t>
                        </m:r>
                        <m:r>
                          <a:rPr lang="en-US" b="0" i="1" smtClean="0">
                            <a:solidFill>
                              <a:schemeClr val="accent5">
                                <a:lumMod val="60000"/>
                                <a:lumOff val="40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𝜓</m:t>
                        </m:r>
                        <m:r>
                          <a:rPr lang="en-US" b="0" i="1" smtClean="0">
                            <a:solidFill>
                              <a:schemeClr val="accent5">
                                <a:lumMod val="60000"/>
                                <a:lumOff val="40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→</m:t>
                        </m:r>
                      </m:oMath>
                    </m:oMathPara>
                  </a14:m>
                  <a:endParaRPr lang="en-US" dirty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endParaRPr>
                </a:p>
              </p:txBody>
            </p:sp>
          </mc:Choice>
          <mc:Fallback xmlns="">
            <p:sp>
              <p:nvSpPr>
                <p:cNvPr id="6" name="TextBox 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19200" y="4495800"/>
                  <a:ext cx="875304" cy="646331"/>
                </a:xfrm>
                <a:prstGeom prst="rect">
                  <a:avLst/>
                </a:prstGeom>
                <a:blipFill rotWithShape="1">
                  <a:blip r:embed="rId2"/>
                  <a:stretch>
                    <a:fillRect b="-660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296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85"/>
          <a:stretch/>
        </p:blipFill>
        <p:spPr bwMode="auto">
          <a:xfrm>
            <a:off x="342899" y="1676400"/>
            <a:ext cx="3771901" cy="2009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Exclusive Vector Meson Production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52400" y="1371600"/>
                <a:ext cx="629589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Fix momentum transfer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𝑡</m:t>
                    </m:r>
                    <m:r>
                      <a:rPr lang="en-US" b="0" i="1" smtClean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b="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/>
                                  </a:rPr>
                                  <m:t>𝑝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/>
                                  </a:rPr>
                                  <m:t>𝐴</m:t>
                                </m:r>
                              </m:sub>
                            </m:sSub>
                            <m:r>
                              <a:rPr lang="en-US" b="0" i="1" smtClean="0">
                                <a:latin typeface="Cambria Math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  <m:t>𝑝</m:t>
                                </m:r>
                              </m:e>
                              <m:sub>
                                <m:r>
                                  <a:rPr lang="en-US" b="0" i="1" smtClean="0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  <m:t>𝐴</m:t>
                                </m:r>
                                <m:r>
                                  <a:rPr lang="en-US" b="0" i="1" smtClean="0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  <m:t>′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en-US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i="1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i="1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b="0" i="1" smtClean="0">
                                    <a:solidFill>
                                      <a:srgbClr val="33CC33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solidFill>
                                      <a:srgbClr val="33CC33"/>
                                    </a:solidFill>
                                    <a:latin typeface="Cambria Math"/>
                                  </a:rPr>
                                  <m:t>𝑝</m:t>
                                </m:r>
                              </m:e>
                              <m:sub>
                                <m:r>
                                  <a:rPr lang="en-US" b="0" i="1" smtClean="0">
                                    <a:solidFill>
                                      <a:srgbClr val="33CC33"/>
                                    </a:solidFill>
                                    <a:latin typeface="Cambria Math"/>
                                  </a:rPr>
                                  <m:t>𝑉𝑀</m:t>
                                </m:r>
                              </m:sub>
                            </m:sSub>
                            <m:r>
                              <a:rPr lang="en-US" b="0" i="1" smtClean="0">
                                <a:latin typeface="Cambria Math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/>
                                  </a:rPr>
                                  <m:t>𝑝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/>
                                  </a:rPr>
                                  <m:t>𝑒</m:t>
                                </m:r>
                                <m:r>
                                  <a:rPr lang="en-US" b="0" i="1" smtClean="0">
                                    <a:latin typeface="Cambria Math"/>
                                  </a:rPr>
                                  <m:t>′</m:t>
                                </m:r>
                              </m:sub>
                            </m:sSub>
                            <m:r>
                              <a:rPr lang="en-US" b="0" i="1" smtClean="0">
                                <a:latin typeface="Cambria Math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/>
                                  </a:rPr>
                                  <m:t>𝑝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/>
                                  </a:rPr>
                                  <m:t>𝑒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en-US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1371600"/>
                <a:ext cx="6295891" cy="369332"/>
              </a:xfrm>
              <a:prstGeom prst="rect">
                <a:avLst/>
              </a:prstGeom>
              <a:blipFill rotWithShape="1">
                <a:blip r:embed="rId4"/>
                <a:stretch>
                  <a:fillRect l="-774" t="-8197" b="-2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905000"/>
            <a:ext cx="3981450" cy="444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4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189" y="3758065"/>
            <a:ext cx="2713811" cy="2485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5</a:t>
            </a:r>
            <a:r>
              <a:rPr lang="en-US" baseline="30000" dirty="0" smtClean="0"/>
              <a:t>th</a:t>
            </a:r>
            <a:r>
              <a:rPr lang="en-US" dirty="0" smtClean="0"/>
              <a:t> Workshop of the APS Group on </a:t>
            </a:r>
            <a:r>
              <a:rPr lang="en-US" dirty="0" err="1" smtClean="0"/>
              <a:t>Hadronic</a:t>
            </a:r>
            <a:r>
              <a:rPr lang="en-US" dirty="0" smtClean="0"/>
              <a:t> Physics, Denver, April 10,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3616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Spatial Gluon Distribution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28674" name="Picture 2" descr="http://rhig.physics.yale.edu/~ullrich/eic-wp/view/Thumbnails/dsigma_dt_jpsi_phi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02" y="1447800"/>
            <a:ext cx="7236098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893502" y="3748326"/>
                <a:ext cx="706698" cy="442674"/>
              </a:xfrm>
              <a:prstGeom prst="roundRect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𝐽</m:t>
                      </m:r>
                      <m:r>
                        <a:rPr lang="en-US" sz="2000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/</m:t>
                      </m:r>
                      <m:r>
                        <a:rPr lang="en-US" sz="2000" b="0" i="1" smtClean="0">
                          <a:solidFill>
                            <a:schemeClr val="bg1"/>
                          </a:solidFill>
                          <a:latin typeface="Cambria Math"/>
                          <a:ea typeface="Cambria Math"/>
                        </a:rPr>
                        <m:t>𝜓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3502" y="3748326"/>
                <a:ext cx="706698" cy="442674"/>
              </a:xfrm>
              <a:prstGeom prst="roundRect">
                <a:avLst/>
              </a:prstGeom>
              <a:blipFill rotWithShape="1">
                <a:blip r:embed="rId3"/>
                <a:stretch>
                  <a:fillRect b="-958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4648200" y="3748326"/>
                <a:ext cx="477551" cy="442674"/>
              </a:xfrm>
              <a:prstGeom prst="roundRect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chemeClr val="bg1"/>
                          </a:solidFill>
                          <a:latin typeface="Cambria Math"/>
                          <a:ea typeface="Cambria Math"/>
                        </a:rPr>
                        <m:t>𝜙</m:t>
                      </m:r>
                    </m:oMath>
                  </m:oMathPara>
                </a14:m>
                <a:endParaRPr lang="en-US" sz="20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8200" y="3748326"/>
                <a:ext cx="477551" cy="442674"/>
              </a:xfrm>
              <a:prstGeom prst="roundRect">
                <a:avLst/>
              </a:prstGeom>
              <a:blipFill rotWithShape="1">
                <a:blip r:embed="rId4"/>
                <a:stretch>
                  <a:fillRect b="-821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5876701" y="1548825"/>
            <a:ext cx="2124299" cy="58477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600" dirty="0"/>
              <a:t>n</a:t>
            </a:r>
            <a:r>
              <a:rPr lang="en-US" sz="1600" dirty="0" smtClean="0"/>
              <a:t>o saturation</a:t>
            </a:r>
          </a:p>
          <a:p>
            <a:r>
              <a:rPr lang="en-US" sz="1600" dirty="0">
                <a:solidFill>
                  <a:srgbClr val="0070C0"/>
                </a:solidFill>
              </a:rPr>
              <a:t>w</a:t>
            </a:r>
            <a:r>
              <a:rPr lang="en-US" sz="1600" dirty="0" smtClean="0">
                <a:solidFill>
                  <a:srgbClr val="0070C0"/>
                </a:solidFill>
              </a:rPr>
              <a:t>ith saturation (</a:t>
            </a:r>
            <a:r>
              <a:rPr lang="en-US" sz="1600" dirty="0" err="1" smtClean="0">
                <a:solidFill>
                  <a:srgbClr val="0070C0"/>
                </a:solidFill>
              </a:rPr>
              <a:t>bSat</a:t>
            </a:r>
            <a:r>
              <a:rPr lang="en-US" sz="1600" dirty="0" smtClean="0">
                <a:solidFill>
                  <a:srgbClr val="0070C0"/>
                </a:solidFill>
              </a:rPr>
              <a:t>)</a:t>
            </a:r>
            <a:endParaRPr lang="en-US" sz="1600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4847272"/>
            <a:ext cx="5029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</a:rPr>
              <a:t>Coherent part probes “black disc”</a:t>
            </a:r>
          </a:p>
          <a:p>
            <a:pPr marL="742950" lvl="1" indent="-400050">
              <a:spcAft>
                <a:spcPts val="600"/>
              </a:spcAft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</a:rPr>
              <a:t>Fourier transform </a:t>
            </a:r>
            <a:r>
              <a:rPr lang="en-US" sz="2000" i="1" dirty="0" smtClean="0">
                <a:solidFill>
                  <a:schemeClr val="accent5">
                    <a:lumMod val="50000"/>
                  </a:schemeClr>
                </a:solidFill>
              </a:rPr>
              <a:t>t </a:t>
            </a: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</a:rPr>
              <a:t>→ </a:t>
            </a:r>
            <a:r>
              <a:rPr lang="en-US" sz="2000" i="1" dirty="0" err="1" smtClean="0">
                <a:solidFill>
                  <a:schemeClr val="accent5">
                    <a:lumMod val="50000"/>
                  </a:schemeClr>
                </a:solidFill>
              </a:rPr>
              <a:t>b</a:t>
            </a:r>
            <a:r>
              <a:rPr lang="en-US" sz="2000" i="1" baseline="-25000" dirty="0" err="1" smtClean="0">
                <a:solidFill>
                  <a:schemeClr val="accent5">
                    <a:lumMod val="50000"/>
                  </a:schemeClr>
                </a:solidFill>
              </a:rPr>
              <a:t>T</a:t>
            </a:r>
            <a:endParaRPr lang="en-US" sz="2000" i="1" baseline="-250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342900" indent="-342900">
              <a:spcAft>
                <a:spcPts val="600"/>
              </a:spcAft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accent5">
                    <a:lumMod val="50000"/>
                  </a:schemeClr>
                </a:solidFill>
              </a:rPr>
              <a:t>Incoherent part probes lumpiness of the source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4763654"/>
            <a:ext cx="2971800" cy="156094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786865" y="2590800"/>
            <a:ext cx="11416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incoherent</a:t>
            </a:r>
            <a:endParaRPr lang="en-US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7786865" y="3288268"/>
            <a:ext cx="9829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coherent</a:t>
            </a:r>
            <a:endParaRPr lang="en-US" sz="1600" dirty="0"/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7391400" y="2775466"/>
            <a:ext cx="395465" cy="0"/>
          </a:xfrm>
          <a:prstGeom prst="straightConnector1">
            <a:avLst/>
          </a:prstGeom>
          <a:ln w="19050">
            <a:solidFill>
              <a:schemeClr val="accent5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7391400" y="3472934"/>
            <a:ext cx="395464" cy="0"/>
          </a:xfrm>
          <a:prstGeom prst="straightConnector1">
            <a:avLst/>
          </a:prstGeom>
          <a:ln w="19050">
            <a:solidFill>
              <a:schemeClr val="accent5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ight Arrow 18"/>
              <p:cNvSpPr/>
              <p:nvPr/>
            </p:nvSpPr>
            <p:spPr>
              <a:xfrm rot="2565059">
                <a:off x="6266122" y="4211150"/>
                <a:ext cx="1371600" cy="484632"/>
              </a:xfrm>
              <a:prstGeom prst="rightArrow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𝑡</m:t>
                      </m:r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/>
                        </a:rPr>
                        <m:t>&lt;0.15</m:t>
                      </m:r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9" name="Right Arrow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2565059">
                <a:off x="6266122" y="4211150"/>
                <a:ext cx="1371600" cy="484632"/>
              </a:xfrm>
              <a:prstGeom prst="rightArrow">
                <a:avLst/>
              </a:prstGeom>
              <a:blipFill rotWithShape="1"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5</a:t>
            </a:r>
            <a:r>
              <a:rPr lang="en-US" baseline="30000" dirty="0" smtClean="0"/>
              <a:t>th</a:t>
            </a:r>
            <a:r>
              <a:rPr lang="en-US" dirty="0" smtClean="0"/>
              <a:t> Workshop of the APS Group on </a:t>
            </a:r>
            <a:r>
              <a:rPr lang="en-US" dirty="0" err="1" smtClean="0"/>
              <a:t>Hadronic</a:t>
            </a:r>
            <a:r>
              <a:rPr lang="en-US" dirty="0" smtClean="0"/>
              <a:t> Physics, Denver, April 10,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0103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ERL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eRHIC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20482" name="Picture 2" descr="http://rhig.physics.yale.edu/~ullrich/eic-wp/view/Thumbnails/eRHIC_layou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48892"/>
            <a:ext cx="5494941" cy="4775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413492" y="1371600"/>
            <a:ext cx="373050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2517775" algn="l"/>
              </a:tabLst>
            </a:pPr>
            <a:r>
              <a:rPr lang="en-US" sz="1600" dirty="0" smtClean="0"/>
              <a:t>Electron beam energy	10 </a:t>
            </a:r>
            <a:r>
              <a:rPr lang="en-US" sz="1600" dirty="0" err="1" smtClean="0"/>
              <a:t>GeV</a:t>
            </a:r>
            <a:endParaRPr lang="en-US" sz="1600" dirty="0" smtClean="0"/>
          </a:p>
          <a:p>
            <a:pPr>
              <a:tabLst>
                <a:tab pos="2517775" algn="l"/>
              </a:tabLst>
            </a:pPr>
            <a:r>
              <a:rPr lang="en-US" sz="1600" dirty="0" smtClean="0"/>
              <a:t>Proton beam energy	250 </a:t>
            </a:r>
            <a:r>
              <a:rPr lang="en-US" sz="1600" dirty="0" err="1" smtClean="0"/>
              <a:t>GeV</a:t>
            </a:r>
            <a:endParaRPr lang="en-US" sz="1600" dirty="0" smtClean="0"/>
          </a:p>
          <a:p>
            <a:pPr>
              <a:tabLst>
                <a:tab pos="2517775" algn="l"/>
              </a:tabLst>
            </a:pPr>
            <a:r>
              <a:rPr lang="en-US" sz="1600" dirty="0" smtClean="0"/>
              <a:t>Ion beam energy	100 </a:t>
            </a:r>
            <a:r>
              <a:rPr lang="en-US" sz="1600" dirty="0" err="1" smtClean="0"/>
              <a:t>GeV</a:t>
            </a:r>
            <a:r>
              <a:rPr lang="en-US" sz="1600" dirty="0" smtClean="0"/>
              <a:t>/u</a:t>
            </a:r>
          </a:p>
          <a:p>
            <a:pPr>
              <a:tabLst>
                <a:tab pos="2517775" algn="l"/>
              </a:tabLst>
            </a:pPr>
            <a:r>
              <a:rPr lang="en-US" sz="1600" dirty="0" smtClean="0"/>
              <a:t>Electron beam polarization	80%</a:t>
            </a:r>
          </a:p>
          <a:p>
            <a:pPr>
              <a:tabLst>
                <a:tab pos="2517775" algn="l"/>
              </a:tabLst>
            </a:pPr>
            <a:r>
              <a:rPr lang="en-US" sz="1600" dirty="0" smtClean="0"/>
              <a:t>Proton beam polarization	70%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22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5410201" y="2819400"/>
            <a:ext cx="3581399" cy="3538954"/>
            <a:chOff x="5410201" y="2819400"/>
            <a:chExt cx="3581399" cy="3538954"/>
          </a:xfrm>
        </p:grpSpPr>
        <p:pic>
          <p:nvPicPr>
            <p:cNvPr id="10" name="Picture 9" descr="eRHIC Phase 1 vs Ee Ep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75570" y="2819400"/>
              <a:ext cx="3216030" cy="3216030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/>
          </p:nvSpPr>
          <p:spPr>
            <a:xfrm>
              <a:off x="5943600" y="6019800"/>
              <a:ext cx="30479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err="1" smtClean="0">
                  <a:solidFill>
                    <a:schemeClr val="accent5">
                      <a:lumMod val="75000"/>
                    </a:schemeClr>
                  </a:solidFill>
                </a:rPr>
                <a:t>E</a:t>
              </a:r>
              <a:r>
                <a:rPr lang="en-US" sz="1600" baseline="-25000" dirty="0" err="1" smtClean="0">
                  <a:solidFill>
                    <a:schemeClr val="accent5">
                      <a:lumMod val="75000"/>
                    </a:schemeClr>
                  </a:solidFill>
                </a:rPr>
                <a:t>p</a:t>
              </a:r>
              <a:r>
                <a:rPr lang="en-US" sz="1600" dirty="0">
                  <a:solidFill>
                    <a:schemeClr val="accent5">
                      <a:lumMod val="75000"/>
                    </a:schemeClr>
                  </a:solidFill>
                </a:rPr>
                <a:t> </a:t>
              </a:r>
              <a:r>
                <a:rPr lang="en-US" sz="1600" dirty="0" smtClean="0">
                  <a:solidFill>
                    <a:schemeClr val="accent5">
                      <a:lumMod val="75000"/>
                    </a:schemeClr>
                  </a:solidFill>
                </a:rPr>
                <a:t>(</a:t>
              </a:r>
              <a:r>
                <a:rPr lang="en-US" sz="1600" dirty="0" err="1" smtClean="0">
                  <a:solidFill>
                    <a:schemeClr val="accent5">
                      <a:lumMod val="75000"/>
                    </a:schemeClr>
                  </a:solidFill>
                </a:rPr>
                <a:t>GeV</a:t>
              </a:r>
              <a:r>
                <a:rPr lang="en-US" sz="1600" dirty="0" smtClean="0">
                  <a:solidFill>
                    <a:schemeClr val="accent5">
                      <a:lumMod val="75000"/>
                    </a:schemeClr>
                  </a:solidFill>
                </a:rPr>
                <a:t>)</a:t>
              </a:r>
              <a:endParaRPr lang="en-US" sz="1600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 rot="16200000">
              <a:off x="4055478" y="4174123"/>
              <a:ext cx="30479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err="1" smtClean="0">
                  <a:solidFill>
                    <a:schemeClr val="accent5">
                      <a:lumMod val="75000"/>
                    </a:schemeClr>
                  </a:solidFill>
                </a:rPr>
                <a:t>E</a:t>
              </a:r>
              <a:r>
                <a:rPr lang="en-US" sz="1600" baseline="-25000" dirty="0" err="1" smtClean="0">
                  <a:solidFill>
                    <a:schemeClr val="accent5">
                      <a:lumMod val="75000"/>
                    </a:schemeClr>
                  </a:solidFill>
                </a:rPr>
                <a:t>e</a:t>
              </a:r>
              <a:r>
                <a:rPr lang="en-US" sz="1600" dirty="0" smtClean="0">
                  <a:solidFill>
                    <a:schemeClr val="accent5">
                      <a:lumMod val="75000"/>
                    </a:schemeClr>
                  </a:solidFill>
                </a:rPr>
                <a:t> (</a:t>
              </a:r>
              <a:r>
                <a:rPr lang="en-US" sz="1600" dirty="0" err="1" smtClean="0">
                  <a:solidFill>
                    <a:schemeClr val="accent5">
                      <a:lumMod val="75000"/>
                    </a:schemeClr>
                  </a:solidFill>
                </a:rPr>
                <a:t>GeV</a:t>
              </a:r>
              <a:r>
                <a:rPr lang="en-US" sz="1600" dirty="0" smtClean="0">
                  <a:solidFill>
                    <a:schemeClr val="accent5">
                      <a:lumMod val="75000"/>
                    </a:schemeClr>
                  </a:solidFill>
                </a:rPr>
                <a:t>)</a:t>
              </a:r>
              <a:endParaRPr lang="en-US" sz="1600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159416" y="5486400"/>
              <a:ext cx="6035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accent5">
                      <a:lumMod val="50000"/>
                    </a:schemeClr>
                  </a:solidFill>
                  <a:latin typeface="Times New Roman"/>
                  <a:cs typeface="Times New Roman"/>
                </a:rPr>
                <a:t>3</a:t>
              </a:r>
              <a:r>
                <a:rPr lang="en-US" sz="1400" b="1" baseline="30000" dirty="0" smtClean="0">
                  <a:solidFill>
                    <a:schemeClr val="accent5">
                      <a:lumMod val="50000"/>
                    </a:schemeClr>
                  </a:solidFill>
                  <a:latin typeface="Times New Roman"/>
                  <a:cs typeface="Times New Roman"/>
                </a:rPr>
                <a:t>.</a:t>
              </a:r>
              <a:r>
                <a:rPr lang="en-US" sz="1400" b="1" dirty="0" smtClean="0">
                  <a:solidFill>
                    <a:schemeClr val="accent5">
                      <a:lumMod val="50000"/>
                    </a:schemeClr>
                  </a:solidFill>
                  <a:latin typeface="Times New Roman"/>
                  <a:cs typeface="Times New Roman"/>
                </a:rPr>
                <a:t>10</a:t>
              </a:r>
              <a:r>
                <a:rPr lang="en-US" sz="1400" b="1" baseline="30000" dirty="0" smtClean="0">
                  <a:solidFill>
                    <a:schemeClr val="accent5">
                      <a:lumMod val="50000"/>
                    </a:schemeClr>
                  </a:solidFill>
                  <a:latin typeface="Times New Roman"/>
                  <a:cs typeface="Times New Roman"/>
                </a:rPr>
                <a:t>34</a:t>
              </a:r>
              <a:endParaRPr lang="en-US" sz="1400" b="1" baseline="30000" dirty="0">
                <a:solidFill>
                  <a:schemeClr val="accent5">
                    <a:lumMod val="50000"/>
                  </a:schemeClr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567564" y="5182345"/>
              <a:ext cx="73823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accent5">
                      <a:lumMod val="50000"/>
                    </a:schemeClr>
                  </a:solidFill>
                  <a:latin typeface="Times New Roman"/>
                  <a:cs typeface="Times New Roman"/>
                </a:rPr>
                <a:t>2.5</a:t>
              </a:r>
              <a:r>
                <a:rPr lang="en-US" sz="1400" b="1" baseline="30000" dirty="0" smtClean="0">
                  <a:solidFill>
                    <a:schemeClr val="accent5">
                      <a:lumMod val="50000"/>
                    </a:schemeClr>
                  </a:solidFill>
                  <a:latin typeface="Times New Roman"/>
                  <a:cs typeface="Times New Roman"/>
                </a:rPr>
                <a:t>.</a:t>
              </a:r>
              <a:r>
                <a:rPr lang="en-US" sz="1400" b="1" dirty="0" smtClean="0">
                  <a:solidFill>
                    <a:schemeClr val="accent5">
                      <a:lumMod val="50000"/>
                    </a:schemeClr>
                  </a:solidFill>
                  <a:latin typeface="Times New Roman"/>
                  <a:cs typeface="Times New Roman"/>
                </a:rPr>
                <a:t>10</a:t>
              </a:r>
              <a:r>
                <a:rPr lang="en-US" sz="1400" b="1" baseline="30000" dirty="0" smtClean="0">
                  <a:solidFill>
                    <a:schemeClr val="accent5">
                      <a:lumMod val="50000"/>
                    </a:schemeClr>
                  </a:solidFill>
                  <a:latin typeface="Times New Roman"/>
                  <a:cs typeface="Times New Roman"/>
                </a:rPr>
                <a:t>34</a:t>
              </a:r>
              <a:endParaRPr lang="en-US" sz="1400" b="1" baseline="30000" dirty="0">
                <a:solidFill>
                  <a:schemeClr val="accent5">
                    <a:lumMod val="50000"/>
                  </a:schemeClr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168816" y="4878289"/>
              <a:ext cx="6035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accent5">
                      <a:lumMod val="50000"/>
                    </a:schemeClr>
                  </a:solidFill>
                  <a:latin typeface="Times New Roman"/>
                  <a:cs typeface="Times New Roman"/>
                </a:rPr>
                <a:t>2</a:t>
              </a:r>
              <a:r>
                <a:rPr lang="en-US" sz="1400" b="1" baseline="30000" dirty="0" smtClean="0">
                  <a:solidFill>
                    <a:schemeClr val="accent5">
                      <a:lumMod val="50000"/>
                    </a:schemeClr>
                  </a:solidFill>
                  <a:latin typeface="Times New Roman"/>
                  <a:cs typeface="Times New Roman"/>
                </a:rPr>
                <a:t>.</a:t>
              </a:r>
              <a:r>
                <a:rPr lang="en-US" sz="1400" b="1" dirty="0" smtClean="0">
                  <a:solidFill>
                    <a:schemeClr val="accent5">
                      <a:lumMod val="50000"/>
                    </a:schemeClr>
                  </a:solidFill>
                  <a:latin typeface="Times New Roman"/>
                  <a:cs typeface="Times New Roman"/>
                </a:rPr>
                <a:t>10</a:t>
              </a:r>
              <a:r>
                <a:rPr lang="en-US" sz="1400" b="1" baseline="30000" dirty="0" smtClean="0">
                  <a:solidFill>
                    <a:schemeClr val="accent5">
                      <a:lumMod val="50000"/>
                    </a:schemeClr>
                  </a:solidFill>
                  <a:latin typeface="Times New Roman"/>
                  <a:cs typeface="Times New Roman"/>
                </a:rPr>
                <a:t>34</a:t>
              </a:r>
              <a:endParaRPr lang="en-US" sz="1400" b="1" baseline="30000" dirty="0">
                <a:solidFill>
                  <a:schemeClr val="accent5">
                    <a:lumMod val="50000"/>
                  </a:schemeClr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576964" y="4574233"/>
              <a:ext cx="73823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accent5">
                      <a:lumMod val="50000"/>
                    </a:schemeClr>
                  </a:solidFill>
                  <a:latin typeface="Times New Roman"/>
                  <a:cs typeface="Times New Roman"/>
                </a:rPr>
                <a:t>1.5</a:t>
              </a:r>
              <a:r>
                <a:rPr lang="en-US" sz="1400" b="1" baseline="30000" dirty="0" smtClean="0">
                  <a:solidFill>
                    <a:schemeClr val="accent5">
                      <a:lumMod val="50000"/>
                    </a:schemeClr>
                  </a:solidFill>
                  <a:latin typeface="Times New Roman"/>
                  <a:cs typeface="Times New Roman"/>
                </a:rPr>
                <a:t>.</a:t>
              </a:r>
              <a:r>
                <a:rPr lang="en-US" sz="1400" b="1" dirty="0" smtClean="0">
                  <a:solidFill>
                    <a:schemeClr val="accent5">
                      <a:lumMod val="50000"/>
                    </a:schemeClr>
                  </a:solidFill>
                  <a:latin typeface="Times New Roman"/>
                  <a:cs typeface="Times New Roman"/>
                </a:rPr>
                <a:t>10</a:t>
              </a:r>
              <a:r>
                <a:rPr lang="en-US" sz="1400" b="1" baseline="30000" dirty="0" smtClean="0">
                  <a:solidFill>
                    <a:schemeClr val="accent5">
                      <a:lumMod val="50000"/>
                    </a:schemeClr>
                  </a:solidFill>
                  <a:latin typeface="Times New Roman"/>
                  <a:cs typeface="Times New Roman"/>
                </a:rPr>
                <a:t>34</a:t>
              </a:r>
              <a:endParaRPr lang="en-US" sz="1400" b="1" baseline="30000" dirty="0">
                <a:solidFill>
                  <a:schemeClr val="accent5">
                    <a:lumMod val="50000"/>
                  </a:schemeClr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172200" y="4270177"/>
              <a:ext cx="6035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accent5">
                      <a:lumMod val="50000"/>
                    </a:schemeClr>
                  </a:solidFill>
                  <a:latin typeface="Times New Roman"/>
                  <a:cs typeface="Times New Roman"/>
                </a:rPr>
                <a:t>1</a:t>
              </a:r>
              <a:r>
                <a:rPr lang="en-US" sz="1400" b="1" baseline="30000" dirty="0" smtClean="0">
                  <a:solidFill>
                    <a:schemeClr val="accent5">
                      <a:lumMod val="50000"/>
                    </a:schemeClr>
                  </a:solidFill>
                  <a:latin typeface="Times New Roman"/>
                  <a:cs typeface="Times New Roman"/>
                </a:rPr>
                <a:t>.</a:t>
              </a:r>
              <a:r>
                <a:rPr lang="en-US" sz="1400" b="1" dirty="0" smtClean="0">
                  <a:solidFill>
                    <a:schemeClr val="accent5">
                      <a:lumMod val="50000"/>
                    </a:schemeClr>
                  </a:solidFill>
                  <a:latin typeface="Times New Roman"/>
                  <a:cs typeface="Times New Roman"/>
                </a:rPr>
                <a:t>10</a:t>
              </a:r>
              <a:r>
                <a:rPr lang="en-US" sz="1400" b="1" baseline="30000" dirty="0" smtClean="0">
                  <a:solidFill>
                    <a:schemeClr val="accent5">
                      <a:lumMod val="50000"/>
                    </a:schemeClr>
                  </a:solidFill>
                  <a:latin typeface="Times New Roman"/>
                  <a:cs typeface="Times New Roman"/>
                </a:rPr>
                <a:t>34</a:t>
              </a:r>
              <a:endParaRPr lang="en-US" sz="1400" b="1" baseline="30000" dirty="0">
                <a:solidFill>
                  <a:schemeClr val="accent5">
                    <a:lumMod val="50000"/>
                  </a:schemeClr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096000" y="3889177"/>
              <a:ext cx="73823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Times New Roman"/>
                  <a:cs typeface="Times New Roman"/>
                </a:rPr>
                <a:t>0.5</a:t>
              </a:r>
              <a:r>
                <a:rPr lang="en-US" sz="1400" b="1" baseline="30000" dirty="0" smtClean="0">
                  <a:solidFill>
                    <a:schemeClr val="bg1"/>
                  </a:solidFill>
                  <a:latin typeface="Times New Roman"/>
                  <a:cs typeface="Times New Roman"/>
                </a:rPr>
                <a:t>.</a:t>
              </a:r>
              <a:r>
                <a:rPr lang="en-US" sz="1400" b="1" dirty="0" smtClean="0">
                  <a:solidFill>
                    <a:schemeClr val="bg1"/>
                  </a:solidFill>
                  <a:latin typeface="Times New Roman"/>
                  <a:cs typeface="Times New Roman"/>
                </a:rPr>
                <a:t>10</a:t>
              </a:r>
              <a:r>
                <a:rPr lang="en-US" sz="1400" b="1" baseline="30000" dirty="0" smtClean="0">
                  <a:solidFill>
                    <a:schemeClr val="bg1"/>
                  </a:solidFill>
                  <a:latin typeface="Times New Roman"/>
                  <a:cs typeface="Times New Roman"/>
                </a:rPr>
                <a:t>34</a:t>
              </a:r>
              <a:endParaRPr lang="en-US" sz="1400" b="1" baseline="30000" dirty="0">
                <a:solidFill>
                  <a:schemeClr val="bg1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096000" y="3505200"/>
              <a:ext cx="82800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Times New Roman"/>
                  <a:cs typeface="Times New Roman"/>
                </a:rPr>
                <a:t>0.25</a:t>
              </a:r>
              <a:r>
                <a:rPr lang="en-US" sz="1400" b="1" baseline="30000" dirty="0" smtClean="0">
                  <a:solidFill>
                    <a:schemeClr val="bg1"/>
                  </a:solidFill>
                  <a:latin typeface="Times New Roman"/>
                  <a:cs typeface="Times New Roman"/>
                </a:rPr>
                <a:t>.</a:t>
              </a:r>
              <a:r>
                <a:rPr lang="en-US" sz="1400" b="1" dirty="0" smtClean="0">
                  <a:solidFill>
                    <a:schemeClr val="bg1"/>
                  </a:solidFill>
                  <a:latin typeface="Times New Roman"/>
                  <a:cs typeface="Times New Roman"/>
                </a:rPr>
                <a:t>10</a:t>
              </a:r>
              <a:r>
                <a:rPr lang="en-US" sz="1400" b="1" baseline="30000" dirty="0" smtClean="0">
                  <a:solidFill>
                    <a:schemeClr val="bg1"/>
                  </a:solidFill>
                  <a:latin typeface="Times New Roman"/>
                  <a:cs typeface="Times New Roman"/>
                </a:rPr>
                <a:t>34</a:t>
              </a:r>
              <a:endParaRPr lang="en-US" sz="1400" b="1" baseline="30000" dirty="0">
                <a:solidFill>
                  <a:schemeClr val="bg1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096000" y="2974777"/>
              <a:ext cx="73823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Times New Roman"/>
                  <a:cs typeface="Times New Roman"/>
                </a:rPr>
                <a:t>0.1</a:t>
              </a:r>
              <a:r>
                <a:rPr lang="en-US" sz="1400" b="1" baseline="30000" dirty="0" smtClean="0">
                  <a:solidFill>
                    <a:schemeClr val="bg1"/>
                  </a:solidFill>
                  <a:latin typeface="Times New Roman"/>
                  <a:cs typeface="Times New Roman"/>
                </a:rPr>
                <a:t>.</a:t>
              </a:r>
              <a:r>
                <a:rPr lang="en-US" sz="1400" b="1" dirty="0" smtClean="0">
                  <a:solidFill>
                    <a:schemeClr val="bg1"/>
                  </a:solidFill>
                  <a:latin typeface="Times New Roman"/>
                  <a:cs typeface="Times New Roman"/>
                </a:rPr>
                <a:t>10</a:t>
              </a:r>
              <a:r>
                <a:rPr lang="en-US" sz="1400" b="1" baseline="30000" dirty="0" smtClean="0">
                  <a:solidFill>
                    <a:schemeClr val="bg1"/>
                  </a:solidFill>
                  <a:latin typeface="Times New Roman"/>
                  <a:cs typeface="Times New Roman"/>
                </a:rPr>
                <a:t>34</a:t>
              </a:r>
              <a:endParaRPr lang="en-US" sz="1400" b="1" baseline="30000" dirty="0">
                <a:solidFill>
                  <a:schemeClr val="bg1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5943600" y="4882010"/>
              <a:ext cx="2215816" cy="985390"/>
            </a:xfrm>
            <a:prstGeom prst="rect">
              <a:avLst/>
            </a:prstGeom>
            <a:noFill/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6834236" y="2938046"/>
              <a:ext cx="20811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chemeClr val="bg1"/>
                  </a:solidFill>
                </a:rPr>
                <a:t>Luminosity in cm</a:t>
              </a:r>
              <a:r>
                <a:rPr lang="en-US" sz="1600" baseline="30000" dirty="0" smtClean="0">
                  <a:solidFill>
                    <a:schemeClr val="bg1"/>
                  </a:solidFill>
                </a:rPr>
                <a:t>-2</a:t>
              </a:r>
              <a:r>
                <a:rPr lang="en-US" sz="1600" dirty="0" smtClean="0">
                  <a:solidFill>
                    <a:schemeClr val="bg1"/>
                  </a:solidFill>
                </a:rPr>
                <a:t>s</a:t>
              </a:r>
              <a:r>
                <a:rPr lang="en-US" sz="1600" baseline="30000" dirty="0" smtClean="0">
                  <a:solidFill>
                    <a:schemeClr val="bg1"/>
                  </a:solidFill>
                </a:rPr>
                <a:t>-1</a:t>
              </a:r>
              <a:endParaRPr lang="en-US" sz="1600" baseline="30000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5</a:t>
            </a:r>
            <a:r>
              <a:rPr lang="en-US" baseline="30000" dirty="0" smtClean="0"/>
              <a:t>th</a:t>
            </a:r>
            <a:r>
              <a:rPr lang="en-US" dirty="0" smtClean="0"/>
              <a:t> Workshop of the APS Group on </a:t>
            </a:r>
            <a:r>
              <a:rPr lang="en-US" dirty="0" err="1" smtClean="0"/>
              <a:t>Hadronic</a:t>
            </a:r>
            <a:r>
              <a:rPr lang="en-US" dirty="0" smtClean="0"/>
              <a:t> Physics, Denver, April 10, 2013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207581" y="3500735"/>
            <a:ext cx="1364419" cy="46166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dirty="0" err="1"/>
              <a:t>m</a:t>
            </a:r>
            <a:r>
              <a:rPr lang="en-US" sz="1200" dirty="0" err="1" smtClean="0"/>
              <a:t>ultipass</a:t>
            </a:r>
            <a:r>
              <a:rPr lang="en-US" sz="1200" dirty="0" smtClean="0"/>
              <a:t> energy</a:t>
            </a:r>
            <a:br>
              <a:rPr lang="en-US" sz="1200" dirty="0" smtClean="0"/>
            </a:br>
            <a:r>
              <a:rPr lang="en-US" sz="1200" dirty="0" smtClean="0"/>
              <a:t>recovering </a:t>
            </a:r>
            <a:r>
              <a:rPr lang="en-US" sz="1200" dirty="0" err="1" smtClean="0"/>
              <a:t>linac</a:t>
            </a:r>
            <a:endParaRPr lang="en-US" sz="1200" dirty="0"/>
          </a:p>
        </p:txBody>
      </p:sp>
      <p:sp>
        <p:nvSpPr>
          <p:cNvPr id="24" name="TextBox 23"/>
          <p:cNvSpPr txBox="1"/>
          <p:nvPr/>
        </p:nvSpPr>
        <p:spPr>
          <a:xfrm>
            <a:off x="1295400" y="2600980"/>
            <a:ext cx="1317871" cy="46166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coherent electron cooling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376351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MEIC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" t="4581" r="1605" b="3308"/>
          <a:stretch/>
        </p:blipFill>
        <p:spPr bwMode="auto">
          <a:xfrm>
            <a:off x="0" y="1446616"/>
            <a:ext cx="5530394" cy="3887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4343400"/>
            <a:ext cx="4467225" cy="202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438775" y="1371600"/>
            <a:ext cx="37052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517775" algn="l"/>
              </a:tabLst>
            </a:pPr>
            <a:r>
              <a:rPr lang="en-US" sz="1600" dirty="0" smtClean="0"/>
              <a:t>Electron beam energy	5 </a:t>
            </a:r>
            <a:r>
              <a:rPr lang="en-US" sz="1600" dirty="0" err="1" smtClean="0"/>
              <a:t>GeV</a:t>
            </a:r>
            <a:endParaRPr lang="en-US" sz="1600" dirty="0" smtClean="0"/>
          </a:p>
          <a:p>
            <a:pPr>
              <a:tabLst>
                <a:tab pos="2517775" algn="l"/>
              </a:tabLst>
            </a:pPr>
            <a:r>
              <a:rPr lang="en-US" sz="1600" dirty="0" smtClean="0"/>
              <a:t>Proton beam energy	100 </a:t>
            </a:r>
            <a:r>
              <a:rPr lang="en-US" sz="1600" dirty="0" err="1" smtClean="0"/>
              <a:t>GeV</a:t>
            </a:r>
            <a:endParaRPr lang="en-US" sz="1600" dirty="0" smtClean="0"/>
          </a:p>
          <a:p>
            <a:pPr>
              <a:tabLst>
                <a:tab pos="2517775" algn="l"/>
              </a:tabLst>
            </a:pPr>
            <a:r>
              <a:rPr lang="en-US" sz="1600" dirty="0"/>
              <a:t>Ion beam energy	4</a:t>
            </a:r>
            <a:r>
              <a:rPr lang="en-US" sz="1600" dirty="0" smtClean="0"/>
              <a:t>0 </a:t>
            </a:r>
            <a:r>
              <a:rPr lang="en-US" sz="1600" dirty="0" err="1" smtClean="0"/>
              <a:t>GeV</a:t>
            </a:r>
            <a:r>
              <a:rPr lang="en-US" sz="1600" dirty="0" smtClean="0"/>
              <a:t>/u</a:t>
            </a:r>
          </a:p>
          <a:p>
            <a:pPr>
              <a:tabLst>
                <a:tab pos="2517775" algn="l"/>
              </a:tabLst>
            </a:pPr>
            <a:r>
              <a:rPr lang="en-US" sz="1600" dirty="0" smtClean="0"/>
              <a:t>Electron beam polarization	80%</a:t>
            </a:r>
          </a:p>
          <a:p>
            <a:pPr>
              <a:tabLst>
                <a:tab pos="2517775" algn="l"/>
              </a:tabLst>
            </a:pPr>
            <a:r>
              <a:rPr lang="en-US" sz="1600" dirty="0" smtClean="0"/>
              <a:t>Proton beam polarization	70%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5</a:t>
            </a:r>
            <a:r>
              <a:rPr lang="en-US" baseline="30000" dirty="0" smtClean="0"/>
              <a:t>th</a:t>
            </a:r>
            <a:r>
              <a:rPr lang="en-US" dirty="0" smtClean="0"/>
              <a:t> Workshop of the APS Group on </a:t>
            </a:r>
            <a:r>
              <a:rPr lang="en-US" dirty="0" err="1" smtClean="0"/>
              <a:t>Hadronic</a:t>
            </a:r>
            <a:r>
              <a:rPr lang="en-US" dirty="0" smtClean="0"/>
              <a:t> Physics, Denver, April 10, 2013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907793" y="3200400"/>
            <a:ext cx="2331207" cy="738664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Stacks electron rings and warm low energy booster with cold high energy ring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163124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800080"/>
                </a:solidFill>
              </a:rPr>
              <a:t>1</a:t>
            </a:r>
            <a:r>
              <a:rPr lang="en-US" baseline="30000" dirty="0" smtClean="0">
                <a:solidFill>
                  <a:srgbClr val="800080"/>
                </a:solidFill>
              </a:rPr>
              <a:t>st</a:t>
            </a:r>
            <a:r>
              <a:rPr lang="en-US" dirty="0" smtClean="0">
                <a:solidFill>
                  <a:srgbClr val="800080"/>
                </a:solidFill>
              </a:rPr>
              <a:t> Detector Concept</a:t>
            </a:r>
            <a:endParaRPr lang="en-US" dirty="0">
              <a:solidFill>
                <a:srgbClr val="80008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5</a:t>
            </a:r>
            <a:r>
              <a:rPr lang="en-US" baseline="30000" dirty="0" smtClean="0"/>
              <a:t>th</a:t>
            </a:r>
            <a:r>
              <a:rPr lang="en-US" dirty="0" smtClean="0"/>
              <a:t> Workshop of the APS Group on </a:t>
            </a:r>
            <a:r>
              <a:rPr lang="en-US" dirty="0" err="1" smtClean="0"/>
              <a:t>Hadronic</a:t>
            </a:r>
            <a:r>
              <a:rPr lang="en-US" dirty="0" smtClean="0"/>
              <a:t> Physics, Denver, April 10, 2013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82146" y="5029200"/>
            <a:ext cx="873325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Interaction region has to be integrated in the accelerator design</a:t>
            </a:r>
          </a:p>
          <a:p>
            <a:pPr>
              <a:spcAft>
                <a:spcPts val="600"/>
              </a:spcAft>
            </a:pPr>
            <a:r>
              <a:rPr lang="en-US" dirty="0" smtClean="0">
                <a:solidFill>
                  <a:srgbClr val="FF0000"/>
                </a:solidFill>
              </a:rPr>
              <a:t>Particle identification and resolution requirements from inclusive, semi-inclusive, and exclusive measurements</a:t>
            </a:r>
          </a:p>
          <a:p>
            <a:pPr>
              <a:spcAft>
                <a:spcPts val="600"/>
              </a:spcAft>
            </a:pPr>
            <a:r>
              <a:rPr lang="en-US" dirty="0" smtClean="0">
                <a:solidFill>
                  <a:srgbClr val="33CC33"/>
                </a:solidFill>
              </a:rPr>
              <a:t>Acceptance for different collision systems and energies</a:t>
            </a:r>
            <a:endParaRPr lang="en-US" dirty="0">
              <a:solidFill>
                <a:srgbClr val="33CC33"/>
              </a:solidFill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-152400" y="1371600"/>
            <a:ext cx="9448800" cy="3629174"/>
            <a:chOff x="-152400" y="1371600"/>
            <a:chExt cx="9448800" cy="3629174"/>
          </a:xfrm>
        </p:grpSpPr>
        <p:pic>
          <p:nvPicPr>
            <p:cNvPr id="7" name="Picture 6" descr="eic-det-v8.eps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0878"/>
            <a:stretch/>
          </p:blipFill>
          <p:spPr>
            <a:xfrm>
              <a:off x="223271" y="1371600"/>
              <a:ext cx="8082529" cy="362917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2356871" y="2312312"/>
              <a:ext cx="7489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RICH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721626" y="1950124"/>
              <a:ext cx="198804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chemeClr val="bg1"/>
                  </a:solidFill>
                </a:rPr>
                <a:t>DIRC/</a:t>
              </a:r>
              <a:r>
                <a:rPr lang="en-US" sz="1400" dirty="0" err="1" smtClean="0">
                  <a:solidFill>
                    <a:schemeClr val="bg1"/>
                  </a:solidFill>
                </a:rPr>
                <a:t>prox.focus</a:t>
              </a:r>
              <a:r>
                <a:rPr lang="en-US" sz="1400" dirty="0" smtClean="0">
                  <a:solidFill>
                    <a:schemeClr val="bg1"/>
                  </a:solidFill>
                </a:rPr>
                <a:t> RICH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 rot="16200000">
              <a:off x="1227029" y="2135088"/>
              <a:ext cx="8002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HCAL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rot="16200000">
              <a:off x="1007695" y="2670889"/>
              <a:ext cx="217662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accent5">
                      <a:lumMod val="75000"/>
                    </a:schemeClr>
                  </a:solidFill>
                </a:rPr>
                <a:t>ECAL         electron</a:t>
              </a:r>
              <a:endParaRPr lang="en-US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880871" y="1614844"/>
              <a:ext cx="15354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accent5">
                      <a:lumMod val="75000"/>
                    </a:schemeClr>
                  </a:solidFill>
                </a:rPr>
                <a:t>ECAL central</a:t>
              </a:r>
              <a:endParaRPr lang="en-US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039140" y="3226712"/>
              <a:ext cx="1060931" cy="369332"/>
            </a:xfrm>
            <a:prstGeom prst="rect">
              <a:avLst/>
            </a:prstGeom>
            <a:solidFill>
              <a:srgbClr val="FFFFFF">
                <a:alpha val="80000"/>
              </a:srgbClr>
            </a:solidFill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Tracking</a:t>
              </a:r>
              <a:endParaRPr lang="en-US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-152400" y="2731877"/>
              <a:ext cx="1796534" cy="426839"/>
            </a:xfrm>
            <a:prstGeom prst="rightArrow">
              <a:avLst>
                <a:gd name="adj1" fmla="val 71676"/>
                <a:gd name="adj2" fmla="val 90361"/>
              </a:avLst>
            </a:prstGeom>
            <a:solidFill>
              <a:srgbClr val="FFFFFF">
                <a:alpha val="89804"/>
              </a:srgbClr>
            </a:solidFill>
            <a:ln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hadron beam</a:t>
              </a:r>
              <a:endParaRPr lang="en-US" sz="1400" dirty="0">
                <a:solidFill>
                  <a:schemeClr val="accent1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 rot="16200000">
              <a:off x="6643640" y="2143321"/>
              <a:ext cx="7873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accent5">
                      <a:lumMod val="75000"/>
                    </a:schemeClr>
                  </a:solidFill>
                </a:rPr>
                <a:t>ECAL</a:t>
              </a:r>
              <a:endParaRPr lang="en-US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0" y="3286779"/>
              <a:ext cx="6864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 smtClean="0"/>
                <a:t>low </a:t>
              </a:r>
              <a:r>
                <a:rPr lang="en-US" sz="1200" i="1" dirty="0" smtClean="0"/>
                <a:t>Q</a:t>
              </a:r>
              <a:r>
                <a:rPr lang="en-US" sz="1200" i="1" baseline="30000" dirty="0" smtClean="0"/>
                <a:t>2</a:t>
              </a:r>
            </a:p>
            <a:p>
              <a:pPr algn="ctr"/>
              <a:r>
                <a:rPr lang="en-US" sz="1200" dirty="0"/>
                <a:t>t</a:t>
              </a:r>
              <a:r>
                <a:rPr lang="en-US" sz="1200" dirty="0" smtClean="0"/>
                <a:t>agging</a:t>
              </a:r>
              <a:endParaRPr lang="en-US" sz="1200" dirty="0"/>
            </a:p>
          </p:txBody>
        </p:sp>
        <p:sp>
          <p:nvSpPr>
            <p:cNvPr id="20" name="TextBox 19"/>
            <p:cNvSpPr txBox="1"/>
            <p:nvPr/>
          </p:nvSpPr>
          <p:spPr>
            <a:xfrm rot="16200000">
              <a:off x="7182295" y="2135088"/>
              <a:ext cx="8002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HCAL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027548" y="2300644"/>
              <a:ext cx="7489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RICH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" name="Left Arrow 8"/>
            <p:cNvSpPr/>
            <p:nvPr/>
          </p:nvSpPr>
          <p:spPr>
            <a:xfrm>
              <a:off x="7499866" y="2731876"/>
              <a:ext cx="1796534" cy="426839"/>
            </a:xfrm>
            <a:prstGeom prst="leftArrow">
              <a:avLst>
                <a:gd name="adj1" fmla="val 66407"/>
                <a:gd name="adj2" fmla="val 82814"/>
              </a:avLst>
            </a:prstGeom>
            <a:solidFill>
              <a:srgbClr val="FFFFFF">
                <a:alpha val="89804"/>
              </a:srgbClr>
            </a:solidFill>
            <a:ln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accent6">
                      <a:lumMod val="75000"/>
                    </a:schemeClr>
                  </a:solidFill>
                </a:rPr>
                <a:t>e</a:t>
              </a:r>
              <a:r>
                <a:rPr lang="en-US" sz="1400" dirty="0" smtClean="0">
                  <a:solidFill>
                    <a:schemeClr val="accent6">
                      <a:lumMod val="75000"/>
                    </a:schemeClr>
                  </a:solidFill>
                </a:rPr>
                <a:t>lectron beam</a:t>
              </a:r>
              <a:endParaRPr lang="en-US" sz="14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8389409" y="3367444"/>
              <a:ext cx="67839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rgbClr val="FF0000"/>
                  </a:solidFill>
                </a:rPr>
                <a:t>Roman</a:t>
              </a:r>
            </a:p>
            <a:p>
              <a:pPr algn="ctr"/>
              <a:r>
                <a:rPr lang="en-US" sz="1200" dirty="0" smtClean="0">
                  <a:solidFill>
                    <a:srgbClr val="FF0000"/>
                  </a:solidFill>
                </a:rPr>
                <a:t>pots</a:t>
              </a:r>
              <a:endParaRPr lang="en-US" sz="1200" dirty="0">
                <a:solidFill>
                  <a:srgbClr val="FF0000"/>
                </a:solidFill>
              </a:endParaRPr>
            </a:p>
          </p:txBody>
        </p:sp>
        <p:cxnSp>
          <p:nvCxnSpPr>
            <p:cNvPr id="25" name="Curved Connector 24"/>
            <p:cNvCxnSpPr/>
            <p:nvPr/>
          </p:nvCxnSpPr>
          <p:spPr>
            <a:xfrm rot="5400000" flipH="1" flipV="1">
              <a:off x="8671560" y="3077884"/>
              <a:ext cx="182880" cy="457200"/>
            </a:xfrm>
            <a:prstGeom prst="curvedConnector2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3604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Future Opportunities at an EIC… 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…will lead to the most comprehensive picture of the nucleon with flavor, spin, and spatial structure.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…will enable unprecedented studies of non-linear effects in QCD at extreme </a:t>
            </a:r>
            <a:r>
              <a:rPr lang="en-US" dirty="0" err="1" smtClean="0">
                <a:solidFill>
                  <a:schemeClr val="accent3">
                    <a:lumMod val="50000"/>
                  </a:schemeClr>
                </a:solidFill>
              </a:rPr>
              <a:t>parton</a:t>
            </a:r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 densities and the propagation/interaction of color charges in nuclei.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The EIC will combine polarized </a:t>
            </a:r>
            <a:r>
              <a:rPr lang="en-US" i="1" dirty="0" err="1" smtClean="0">
                <a:solidFill>
                  <a:schemeClr val="accent5">
                    <a:lumMod val="75000"/>
                  </a:schemeClr>
                </a:solidFill>
              </a:rPr>
              <a:t>e+p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collisions with ion beams from light to heavy nuclei at the highest luminosities at center-of-mass energies up to 150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GeV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.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The physics goals require extreme kinematic coverage and state-of-the-art technologies for a dedicated detector.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5</a:t>
            </a:r>
            <a:r>
              <a:rPr lang="en-US" baseline="30000" dirty="0" smtClean="0"/>
              <a:t>th</a:t>
            </a:r>
            <a:r>
              <a:rPr lang="en-US" dirty="0" smtClean="0"/>
              <a:t> Workshop of the APS Group on </a:t>
            </a:r>
            <a:r>
              <a:rPr lang="en-US" dirty="0" err="1" smtClean="0"/>
              <a:t>Hadronic</a:t>
            </a:r>
            <a:r>
              <a:rPr lang="en-US" dirty="0" smtClean="0"/>
              <a:t> Physics, Denver, April 10,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429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7"/>
          <a:stretch/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48000" y="6019800"/>
            <a:ext cx="5981189" cy="67710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</a:rPr>
              <a:t>arXiv:1212.1701</a:t>
            </a:r>
          </a:p>
          <a:p>
            <a:r>
              <a:rPr lang="en-US" dirty="0">
                <a:solidFill>
                  <a:schemeClr val="bg1"/>
                </a:solidFill>
              </a:rPr>
              <a:t>http://www.bnl.gov/npp/docs/EIC_White_Paper_Final.pdf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216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6248400"/>
            <a:ext cx="91440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Longitudinal Spin Structure</a:t>
            </a:r>
            <a:endParaRPr lang="en-US" dirty="0"/>
          </a:p>
        </p:txBody>
      </p:sp>
      <p:pic>
        <p:nvPicPr>
          <p:cNvPr id="5122" name="Picture 2" descr="http://rhig.physics.yale.edu/~ullrich/eic-wp/view/Thumbnails/eic-g1-q2slop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371599"/>
            <a:ext cx="6004700" cy="2715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rhig.physics.yale.edu/~ullrich/eic-wp/view/Thumbnails/ew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7693" y="4098440"/>
            <a:ext cx="2767707" cy="2694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rhig.physics.yale.edu/~ullrich/eic-wp/view/Thumbnails/deltag-1e4-to-1e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494361"/>
            <a:ext cx="2590800" cy="2469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415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Transverse Momentum Dependence</a:t>
            </a:r>
            <a:endParaRPr lang="en-US" dirty="0"/>
          </a:p>
        </p:txBody>
      </p:sp>
      <p:pic>
        <p:nvPicPr>
          <p:cNvPr id="7172" name="Picture 4" descr="http://rhig.physics.yale.edu/~ullrich/eic-wp/view/Thumbnails/TMDsTable_rev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6800" y="1600200"/>
            <a:ext cx="6410325" cy="415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5th Workshop of the APS Group on Hadronic Physics, Denver, April 10,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977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DVCS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29</a:t>
            </a:fld>
            <a:endParaRPr lang="en-US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800100"/>
            <a:ext cx="6191250" cy="552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5th Workshop of the APS Group on Hadronic Physics, Denver, April 10,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4052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707" y="1427438"/>
            <a:ext cx="7748587" cy="1620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The Structure of the Nucleon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895600"/>
            <a:ext cx="7924800" cy="3581400"/>
          </a:xfrm>
        </p:spPr>
        <p:txBody>
          <a:bodyPr/>
          <a:lstStyle/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What is the dynamical origin of sea quarks and gluons inside the proton?</a:t>
            </a:r>
          </a:p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How does the proton spin originate at the microscopic level?</a:t>
            </a:r>
          </a:p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How is hadron structure influenced by chiral symmetry and its breaking?</a:t>
            </a:r>
          </a:p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How does confinement manifest itself in the structure of hadrons?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5</a:t>
            </a:r>
            <a:r>
              <a:rPr lang="en-US" baseline="30000" dirty="0" smtClean="0"/>
              <a:t>th</a:t>
            </a:r>
            <a:r>
              <a:rPr lang="en-US" dirty="0" smtClean="0"/>
              <a:t> Workshop of the APS Group on </a:t>
            </a:r>
            <a:r>
              <a:rPr lang="en-US" dirty="0" err="1" smtClean="0"/>
              <a:t>Hadronic</a:t>
            </a:r>
            <a:r>
              <a:rPr lang="en-US" dirty="0" smtClean="0"/>
              <a:t> Physics, Denver, April 10,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57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VM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30</a:t>
            </a:fld>
            <a:endParaRPr lang="en-US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800100"/>
            <a:ext cx="6191250" cy="552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5th Workshop of the APS Group on Hadronic Physics, Denver, April 10,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0273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Saturation Scale Q</a:t>
            </a:r>
            <a:r>
              <a:rPr lang="en-US" baseline="-25000" dirty="0" smtClean="0"/>
              <a:t>S</a:t>
            </a:r>
            <a:endParaRPr lang="en-US" baseline="-2500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971800"/>
            <a:ext cx="6400800" cy="3229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8230" y="1524000"/>
            <a:ext cx="7071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ultra-relativistic boost amplifies the gluon densities in a nucleus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3676466" y="1920987"/>
                <a:ext cx="1791068" cy="8222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b="0" i="1" smtClean="0">
                              <a:latin typeface="Cambria Math"/>
                            </a:rPr>
                            <m:t>𝑄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𝑠</m:t>
                          </m:r>
                        </m:sub>
                        <m:sup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p>
                      </m:sSubSup>
                      <m:d>
                        <m:d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~</m:t>
                      </m:r>
                      <m:sSup>
                        <m:sSupPr>
                          <m:ctrlPr>
                            <a:rPr lang="en-US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𝐴</m:t>
                                  </m:r>
                                </m:num>
                                <m:den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𝑥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f>
                            <m:fPr>
                              <m:type m:val="skw"/>
                              <m:ctrlP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3</m:t>
                              </m:r>
                            </m:den>
                          </m:f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76466" y="1920987"/>
                <a:ext cx="1791068" cy="822213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7239000" y="1447800"/>
                <a:ext cx="986937" cy="429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𝑅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~</m:t>
                      </m:r>
                      <m:sSup>
                        <m:sSupPr>
                          <m:ctrlPr>
                            <a:rPr lang="en-US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𝐴</m:t>
                          </m:r>
                        </m:e>
                        <m:sup>
                          <m:f>
                            <m:fPr>
                              <m:type m:val="skw"/>
                              <m:ctrlP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3</m:t>
                              </m:r>
                            </m:den>
                          </m:f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9000" y="1447800"/>
                <a:ext cx="986937" cy="429220"/>
              </a:xfrm>
              <a:prstGeom prst="rect">
                <a:avLst/>
              </a:prstGeom>
              <a:blipFill rotWithShape="1">
                <a:blip r:embed="rId4"/>
                <a:stretch>
                  <a:fillRect t="-94286" r="-45963" b="-1257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5th Workshop of the APS Group on Hadronic Physics, Denver, April 10,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9057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Diffractive Cross Section</a:t>
            </a:r>
            <a:endParaRPr lang="en-US" dirty="0"/>
          </a:p>
        </p:txBody>
      </p:sp>
      <p:pic>
        <p:nvPicPr>
          <p:cNvPr id="29698" name="Picture 2" descr="http://rhig.physics.yale.edu/~ullrich/eic-wp/view/Thumbnails/cyrilleDiffComb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477070"/>
            <a:ext cx="8763000" cy="3552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5th Workshop of the APS Group on Hadronic Physics, Denver, April 10,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4996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DIS Kinematics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7412" name="Picture 4" descr="http://rhig.physics.yale.edu/~ullrich/eic-wp/view/Thumbnails/5x100.xQ2.Inc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533138"/>
            <a:ext cx="3276600" cy="2276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52400" y="1371600"/>
                <a:ext cx="2133600" cy="25083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dirty="0" smtClean="0"/>
                  <a:t>Scattered electron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/>
                            </a:rPr>
                            <m:t>𝑄</m:t>
                          </m:r>
                        </m:e>
                        <m:sup>
                          <m:r>
                            <a:rPr lang="en-US" i="1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latin typeface="Cambria Math"/>
                        </a:rPr>
                        <m:t>&gt;1 </m:t>
                      </m:r>
                      <m:r>
                        <m:rPr>
                          <m:nor/>
                        </m:rPr>
                        <a:rPr lang="en-US">
                          <a:latin typeface="Cambria Math"/>
                        </a:rPr>
                        <m:t>Ge</m:t>
                      </m:r>
                      <m:sSup>
                        <m:sSupPr>
                          <m:ctrlPr>
                            <a:rPr lang="en-US" i="1">
                              <a:latin typeface="Cambria Math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>
                              <a:latin typeface="Cambria Math"/>
                            </a:rPr>
                            <m:t>V</m:t>
                          </m:r>
                        </m:e>
                        <m:sup>
                          <m:r>
                            <a:rPr lang="en-US" i="1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i="1" dirty="0" smtClean="0"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</a:rPr>
                        <m:t>0.01&lt;</m:t>
                      </m:r>
                      <m:r>
                        <a:rPr lang="en-US" i="1">
                          <a:latin typeface="Cambria Math"/>
                        </a:rPr>
                        <m:t>𝑦</m:t>
                      </m:r>
                      <m:r>
                        <a:rPr lang="en-US" i="1">
                          <a:latin typeface="Cambria Math"/>
                        </a:rPr>
                        <m:t>&lt;0.95</m:t>
                      </m:r>
                    </m:oMath>
                  </m:oMathPara>
                </a14:m>
                <a:endParaRPr lang="en-US" i="1" dirty="0" smtClean="0"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</a:rPr>
                        <m:t>0.1&lt;</m:t>
                      </m:r>
                      <m:r>
                        <a:rPr lang="en-US" i="1">
                          <a:latin typeface="Cambria Math"/>
                        </a:rPr>
                        <m:t>𝑧</m:t>
                      </m:r>
                    </m:oMath>
                  </m:oMathPara>
                </a14:m>
                <a:endParaRPr lang="en-US" i="1" dirty="0" smtClean="0"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</a:rPr>
                        <m:t>−5&lt;</m:t>
                      </m:r>
                      <m:r>
                        <a:rPr lang="en-US" i="1">
                          <a:latin typeface="Cambria Math"/>
                          <a:ea typeface="Cambria Math"/>
                        </a:rPr>
                        <m:t>𝜂</m:t>
                      </m:r>
                      <m:r>
                        <a:rPr lang="en-US" i="1">
                          <a:latin typeface="Cambria Math"/>
                          <a:ea typeface="Cambria Math"/>
                        </a:rPr>
                        <m:t>&lt;5</m:t>
                      </m:r>
                    </m:oMath>
                  </m:oMathPara>
                </a14:m>
                <a:endParaRPr lang="en-US" dirty="0"/>
              </a:p>
              <a:p>
                <a:endParaRPr lang="en-US" sz="1600" dirty="0" smtClean="0"/>
              </a:p>
              <a:p>
                <a:r>
                  <a:rPr lang="en-US" sz="1400" dirty="0" smtClean="0"/>
                  <a:t>5 </a:t>
                </a:r>
                <a:r>
                  <a:rPr lang="en-US" sz="1400" dirty="0" err="1" smtClean="0"/>
                  <a:t>GeV</a:t>
                </a:r>
                <a:r>
                  <a:rPr lang="en-US" sz="1400" dirty="0" smtClean="0"/>
                  <a:t> x 50 </a:t>
                </a:r>
                <a:r>
                  <a:rPr lang="en-US" sz="1400" dirty="0" err="1" smtClean="0"/>
                  <a:t>GeV</a:t>
                </a:r>
                <a:endParaRPr lang="en-US" sz="1400" dirty="0" smtClean="0"/>
              </a:p>
              <a:p>
                <a:r>
                  <a:rPr lang="en-US" sz="1400" dirty="0" smtClean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rPr>
                  <a:t>10 </a:t>
                </a:r>
                <a:r>
                  <a:rPr lang="en-US" sz="1400" dirty="0" err="1" smtClean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rPr>
                  <a:t>GeV</a:t>
                </a:r>
                <a:r>
                  <a:rPr lang="en-US" sz="1400" dirty="0" smtClean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rPr>
                  <a:t> x 100 </a:t>
                </a:r>
                <a:r>
                  <a:rPr lang="en-US" sz="1400" dirty="0" err="1" smtClean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rPr>
                  <a:t>GeV</a:t>
                </a:r>
                <a:endParaRPr lang="en-US" sz="1400" dirty="0" smtClean="0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  <a:p>
                <a:r>
                  <a:rPr lang="en-US" sz="1400" dirty="0" smtClean="0">
                    <a:solidFill>
                      <a:srgbClr val="FF0000"/>
                    </a:solidFill>
                  </a:rPr>
                  <a:t>20 </a:t>
                </a:r>
                <a:r>
                  <a:rPr lang="en-US" sz="1400" dirty="0" err="1" smtClean="0">
                    <a:solidFill>
                      <a:srgbClr val="FF0000"/>
                    </a:solidFill>
                  </a:rPr>
                  <a:t>GeV</a:t>
                </a:r>
                <a:r>
                  <a:rPr lang="en-US" sz="1400" dirty="0" smtClean="0">
                    <a:solidFill>
                      <a:srgbClr val="FF0000"/>
                    </a:solidFill>
                  </a:rPr>
                  <a:t> x 250 </a:t>
                </a:r>
                <a:r>
                  <a:rPr lang="en-US" sz="1400" dirty="0" err="1" smtClean="0">
                    <a:solidFill>
                      <a:srgbClr val="FF0000"/>
                    </a:solidFill>
                  </a:rPr>
                  <a:t>GeV</a:t>
                </a:r>
                <a:endParaRPr lang="en-US" sz="1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1371600"/>
                <a:ext cx="2133600" cy="2508379"/>
              </a:xfrm>
              <a:prstGeom prst="rect">
                <a:avLst/>
              </a:prstGeom>
              <a:blipFill rotWithShape="1">
                <a:blip r:embed="rId3"/>
                <a:stretch>
                  <a:fillRect l="-2286" b="-17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410" name="Picture 2" descr="http://rhig.physics.yale.edu/~ullrich/eic-wp/view/Thumbnails/20x250.xQ2.Inc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376" y="1531277"/>
            <a:ext cx="3271224" cy="2288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962400"/>
            <a:ext cx="9144001" cy="2424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5th Workshop of the APS Group on Hadronic Physics, Denver, April 10,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9775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SIDIS Kinematics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6" name="Picture 2" descr="http://rhig.physics.yale.edu/~ullrich/eic-wp/view/Thumbnails/SemiDISpions-Q2cut-zgt0.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76600" y="1828800"/>
            <a:ext cx="5457825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52400" y="1535668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Non-exclusive pion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28600" y="1979474"/>
                <a:ext cx="1838132" cy="175432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</a:rPr>
                            <m:t>𝑄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/>
                        </a:rPr>
                        <m:t>&gt;1 </m:t>
                      </m:r>
                      <m:r>
                        <m:rPr>
                          <m:nor/>
                        </m:rPr>
                        <a:rPr lang="en-US" b="0" i="0" smtClean="0">
                          <a:latin typeface="Cambria Math"/>
                        </a:rPr>
                        <m:t>Ge</m:t>
                      </m:r>
                      <m:sSup>
                        <m:sSup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b="0" i="0" smtClean="0">
                              <a:latin typeface="Cambria Math"/>
                            </a:rPr>
                            <m:t>V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b="0" i="1" dirty="0" smtClean="0">
                  <a:latin typeface="Cambria Math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0.01&lt;</m:t>
                      </m:r>
                      <m:r>
                        <a:rPr lang="en-US" b="0" i="1" smtClean="0">
                          <a:latin typeface="Cambria Math"/>
                        </a:rPr>
                        <m:t>𝑦</m:t>
                      </m:r>
                      <m:r>
                        <a:rPr lang="en-US" b="0" i="1" smtClean="0">
                          <a:latin typeface="Cambria Math"/>
                        </a:rPr>
                        <m:t>&lt;0.95</m:t>
                      </m:r>
                    </m:oMath>
                  </m:oMathPara>
                </a14:m>
                <a:endParaRPr lang="en-US" b="0" i="1" dirty="0" smtClean="0">
                  <a:latin typeface="Cambria Math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0.1&lt;</m:t>
                      </m:r>
                      <m:r>
                        <a:rPr lang="en-US" b="0" i="1" smtClean="0">
                          <a:latin typeface="Cambria Math"/>
                        </a:rPr>
                        <m:t>𝑧</m:t>
                      </m:r>
                    </m:oMath>
                  </m:oMathPara>
                </a14:m>
                <a:endParaRPr lang="en-US" b="0" i="1" dirty="0" smtClean="0">
                  <a:latin typeface="Cambria Math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−5&lt;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𝜂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&lt;5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" y="1979474"/>
                <a:ext cx="1838132" cy="175432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5th Workshop of the APS Group on Hadronic Physics, Denver, April 10,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2335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DVCS Kinematics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35</a:t>
            </a:fld>
            <a:endParaRPr lang="en-US"/>
          </a:p>
        </p:txBody>
      </p:sp>
      <p:pic>
        <p:nvPicPr>
          <p:cNvPr id="3584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133600"/>
            <a:ext cx="6080620" cy="4215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9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143000"/>
            <a:ext cx="4648200" cy="2231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Bent Arrow 4"/>
          <p:cNvSpPr/>
          <p:nvPr/>
        </p:nvSpPr>
        <p:spPr>
          <a:xfrm>
            <a:off x="3657600" y="1493520"/>
            <a:ext cx="585216" cy="563880"/>
          </a:xfrm>
          <a:prstGeom prst="ben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6843" y="1795046"/>
            <a:ext cx="20217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Photon in lab. frame</a:t>
            </a:r>
            <a:endParaRPr lang="en-US" sz="1600" dirty="0"/>
          </a:p>
        </p:txBody>
      </p:sp>
      <p:sp>
        <p:nvSpPr>
          <p:cNvPr id="7" name="Rectangle 6"/>
          <p:cNvSpPr/>
          <p:nvPr/>
        </p:nvSpPr>
        <p:spPr>
          <a:xfrm>
            <a:off x="4876800" y="866001"/>
            <a:ext cx="42672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311275" algn="l"/>
                <a:tab pos="2690813" algn="l"/>
              </a:tabLst>
            </a:pPr>
            <a:r>
              <a:rPr lang="en-US" sz="1200" dirty="0"/>
              <a:t>5 </a:t>
            </a:r>
            <a:r>
              <a:rPr lang="en-US" sz="1200" dirty="0" err="1"/>
              <a:t>GeV</a:t>
            </a:r>
            <a:r>
              <a:rPr lang="en-US" sz="1200" dirty="0"/>
              <a:t> x </a:t>
            </a:r>
            <a:r>
              <a:rPr lang="en-US" sz="1200" dirty="0" smtClean="0"/>
              <a:t>100 </a:t>
            </a:r>
            <a:r>
              <a:rPr lang="en-US" sz="1200" dirty="0" err="1" smtClean="0"/>
              <a:t>GeV</a:t>
            </a:r>
            <a:r>
              <a:rPr lang="en-US" sz="1200" dirty="0"/>
              <a:t>	</a:t>
            </a:r>
            <a:r>
              <a:rPr lang="en-US" sz="1200" dirty="0" smtClean="0"/>
              <a:t>10 </a:t>
            </a:r>
            <a:r>
              <a:rPr lang="en-US" sz="1200" dirty="0" err="1"/>
              <a:t>GeV</a:t>
            </a:r>
            <a:r>
              <a:rPr lang="en-US" sz="1200" dirty="0"/>
              <a:t> x 100 </a:t>
            </a:r>
            <a:r>
              <a:rPr lang="en-US" sz="1200" dirty="0" err="1" smtClean="0"/>
              <a:t>GeV</a:t>
            </a:r>
            <a:r>
              <a:rPr lang="en-US" sz="1200" dirty="0" smtClean="0"/>
              <a:t>	20 </a:t>
            </a:r>
            <a:r>
              <a:rPr lang="en-US" sz="1200" dirty="0" err="1"/>
              <a:t>GeV</a:t>
            </a:r>
            <a:r>
              <a:rPr lang="en-US" sz="1200" dirty="0"/>
              <a:t> x </a:t>
            </a:r>
            <a:r>
              <a:rPr lang="en-US" sz="1200" dirty="0" smtClean="0"/>
              <a:t>100 </a:t>
            </a:r>
            <a:r>
              <a:rPr lang="en-US" sz="1200" dirty="0" err="1"/>
              <a:t>GeV</a:t>
            </a:r>
            <a:endParaRPr lang="en-US" sz="12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5th Workshop of the APS Group on Hadronic Physics, Denver, April 10,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672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/>
            <p:txBody>
              <a:bodyPr>
                <a:normAutofit fontScale="90000"/>
              </a:bodyPr>
              <a:lstStyle/>
              <a:p>
                <a:r>
                  <a:rPr lang="en-US" dirty="0" smtClean="0">
                    <a:solidFill>
                      <a:schemeClr val="accent4">
                        <a:lumMod val="75000"/>
                      </a:schemeClr>
                    </a:solidFill>
                  </a:rPr>
                  <a:t>Precision Measurement of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en-US" b="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i="0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sin</m:t>
                            </m:r>
                          </m:e>
                          <m:sup>
                            <m:r>
                              <a:rPr lang="en-US" b="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fName>
                      <m:e>
                        <m:sSubSup>
                          <m:sSubSupPr>
                            <m:ctrlPr>
                              <a:rPr lang="en-US" b="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SubSupPr>
                          <m:e>
                            <m:r>
                              <a:rPr lang="en-US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𝜃</m:t>
                            </m:r>
                          </m:e>
                          <m:sub>
                            <m:r>
                              <a:rPr lang="en-US" b="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𝑊</m:t>
                            </m:r>
                          </m:sub>
                          <m:sup>
                            <m:r>
                              <a:rPr lang="en-US" b="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𝑒𝑓𝑓</m:t>
                            </m:r>
                          </m:sup>
                        </m:sSubSup>
                      </m:e>
                    </m:func>
                  </m:oMath>
                </a14:m>
                <a:endParaRPr lang="en-US" dirty="0">
                  <a:solidFill>
                    <a:schemeClr val="accent4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1">
                <a:blip r:embed="rId2"/>
                <a:stretch>
                  <a:fillRect l="-1231" t="-800" b="-256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4975" y="1524000"/>
            <a:ext cx="7210425" cy="456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5th Workshop of the APS Group on Hadronic Physics, Denver, April 10,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2947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Rectangle 68"/>
          <p:cNvSpPr/>
          <p:nvPr/>
        </p:nvSpPr>
        <p:spPr>
          <a:xfrm>
            <a:off x="76200" y="3705008"/>
            <a:ext cx="8991599" cy="1629982"/>
          </a:xfrm>
          <a:prstGeom prst="rect">
            <a:avLst/>
          </a:prstGeom>
          <a:gradFill>
            <a:gsLst>
              <a:gs pos="100000">
                <a:srgbClr val="FFCCFF"/>
              </a:gs>
              <a:gs pos="0">
                <a:schemeClr val="bg1"/>
              </a:gs>
            </a:gsLst>
            <a:lin ang="5400000" scaled="0"/>
          </a:gra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40" tIns="91440" bIns="91440" rtlCol="0" anchor="b"/>
          <a:lstStyle/>
          <a:p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1D</a:t>
            </a:r>
            <a:endParaRPr lang="en-US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76200" y="2048212"/>
            <a:ext cx="8991599" cy="1656796"/>
          </a:xfrm>
          <a:prstGeom prst="rect">
            <a:avLst/>
          </a:prstGeom>
          <a:gradFill>
            <a:gsLst>
              <a:gs pos="100000">
                <a:srgbClr val="FFFF99"/>
              </a:gs>
              <a:gs pos="0">
                <a:schemeClr val="bg1"/>
              </a:gs>
            </a:gsLst>
            <a:lin ang="5400000" scaled="0"/>
          </a:gra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40" tIns="91440" bIns="91440" rtlCol="0" anchor="b"/>
          <a:lstStyle/>
          <a:p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</a:rPr>
              <a:t>3D</a:t>
            </a:r>
            <a:endParaRPr lang="en-US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7" name="Left Arrow 66"/>
          <p:cNvSpPr/>
          <p:nvPr/>
        </p:nvSpPr>
        <p:spPr>
          <a:xfrm rot="-2700000">
            <a:off x="7431910" y="4029957"/>
            <a:ext cx="782726" cy="387708"/>
          </a:xfrm>
          <a:prstGeom prst="leftArrow">
            <a:avLst/>
          </a:prstGeom>
          <a:solidFill>
            <a:srgbClr val="FFFF99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ectangle 64"/>
          <p:cNvSpPr/>
          <p:nvPr/>
        </p:nvSpPr>
        <p:spPr>
          <a:xfrm>
            <a:off x="76200" y="1447800"/>
            <a:ext cx="8991600" cy="584775"/>
          </a:xfrm>
          <a:prstGeom prst="rect">
            <a:avLst/>
          </a:prstGeom>
          <a:gradFill>
            <a:gsLst>
              <a:gs pos="100000">
                <a:srgbClr val="CCECFF"/>
              </a:gs>
              <a:gs pos="0">
                <a:schemeClr val="bg1"/>
              </a:gs>
            </a:gsLst>
            <a:lin ang="5400000" scaled="0"/>
          </a:gra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40" tIns="91440" bIns="91440" rtlCol="0" anchor="b"/>
          <a:lstStyle/>
          <a:p>
            <a:r>
              <a:rPr lang="en-US" sz="2400" dirty="0" smtClean="0">
                <a:solidFill>
                  <a:schemeClr val="accent5">
                    <a:lumMod val="75000"/>
                  </a:schemeClr>
                </a:solidFill>
              </a:rPr>
              <a:t>5D</a:t>
            </a: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0" name="Down Arrow 59"/>
          <p:cNvSpPr/>
          <p:nvPr/>
        </p:nvSpPr>
        <p:spPr>
          <a:xfrm>
            <a:off x="5642529" y="3832448"/>
            <a:ext cx="387706" cy="782726"/>
          </a:xfrm>
          <a:prstGeom prst="downArrow">
            <a:avLst/>
          </a:prstGeom>
          <a:solidFill>
            <a:srgbClr val="FFFF99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ight Arrow 50"/>
          <p:cNvSpPr/>
          <p:nvPr/>
        </p:nvSpPr>
        <p:spPr>
          <a:xfrm rot="2700000">
            <a:off x="1659776" y="4029958"/>
            <a:ext cx="782726" cy="387706"/>
          </a:xfrm>
          <a:prstGeom prst="rightArrow">
            <a:avLst/>
          </a:prstGeom>
          <a:solidFill>
            <a:srgbClr val="FFFF99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Left Arrow 51"/>
          <p:cNvSpPr/>
          <p:nvPr/>
        </p:nvSpPr>
        <p:spPr>
          <a:xfrm rot="-2700000">
            <a:off x="2715998" y="4029958"/>
            <a:ext cx="782726" cy="387706"/>
          </a:xfrm>
          <a:prstGeom prst="leftArrow">
            <a:avLst/>
          </a:prstGeom>
          <a:solidFill>
            <a:srgbClr val="FFFF99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Partonic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Picture of the Nucleon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1740459" y="1447800"/>
                <a:ext cx="1757211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400" dirty="0" smtClean="0">
                    <a:solidFill>
                      <a:schemeClr val="accent5">
                        <a:lumMod val="50000"/>
                      </a:schemeClr>
                    </a:solidFill>
                  </a:rPr>
                  <a:t>Wigner distributions</a:t>
                </a:r>
                <a:endParaRPr lang="en-US" sz="1400" b="0" i="1" dirty="0" smtClean="0">
                  <a:solidFill>
                    <a:schemeClr val="accent5">
                      <a:lumMod val="50000"/>
                    </a:schemeClr>
                  </a:solidFill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mbria Math"/>
                        </a:rPr>
                        <m:t>𝑊</m:t>
                      </m:r>
                      <m:d>
                        <m:dPr>
                          <m:ctrlPr>
                            <a:rPr lang="en-US" b="0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𝑥</m:t>
                          </m:r>
                          <m:r>
                            <a:rPr lang="en-US" b="0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b="0" i="1" smtClean="0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b="0" i="1" smtClean="0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𝑇</m:t>
                              </m:r>
                            </m:sub>
                          </m:sSub>
                          <m:r>
                            <a:rPr lang="en-US" b="0" i="1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b="0" i="1" smtClean="0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b="0" i="1" smtClean="0">
                                  <a:solidFill>
                                    <a:schemeClr val="accent5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𝑇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dirty="0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40459" y="1447800"/>
                <a:ext cx="1757211" cy="584775"/>
              </a:xfrm>
              <a:prstGeom prst="rect">
                <a:avLst/>
              </a:prstGeom>
              <a:blipFill rotWithShape="1">
                <a:blip r:embed="rId2"/>
                <a:stretch>
                  <a:fillRect l="-1042" t="-1053" r="-6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/>
              <p:cNvSpPr txBox="1"/>
              <p:nvPr/>
            </p:nvSpPr>
            <p:spPr>
              <a:xfrm>
                <a:off x="5561756" y="3935431"/>
                <a:ext cx="549253" cy="5767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sz="1200" i="1" smtClean="0"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US" sz="1200" b="0" i="1" smtClean="0">
                              <a:latin typeface="Cambria Math"/>
                            </a:rPr>
                            <m:t>𝑑𝑥</m:t>
                          </m:r>
                        </m:e>
                      </m:nary>
                    </m:oMath>
                  </m:oMathPara>
                </a14:m>
                <a:endParaRPr lang="en-US" sz="1200" dirty="0"/>
              </a:p>
            </p:txBody>
          </p:sp>
        </mc:Choice>
        <mc:Fallback xmlns=""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1756" y="3935431"/>
                <a:ext cx="549253" cy="576761"/>
              </a:xfrm>
              <a:prstGeom prst="rect">
                <a:avLst/>
              </a:prstGeom>
              <a:blipFill rotWithShape="1">
                <a:blip r:embed="rId3"/>
                <a:stretch>
                  <a:fillRect l="-104444" t="-125532" r="-103333" b="-1776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/>
              <p:cNvSpPr txBox="1"/>
              <p:nvPr/>
            </p:nvSpPr>
            <p:spPr>
              <a:xfrm>
                <a:off x="7543800" y="3935431"/>
                <a:ext cx="847411" cy="5767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sz="1200" i="1" smtClean="0"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US" sz="1200" b="0" i="1" smtClean="0">
                              <a:latin typeface="Cambria Math"/>
                            </a:rPr>
                            <m:t>𝑑𝑥</m:t>
                          </m:r>
                          <m:sSup>
                            <m:sSupPr>
                              <m:ctrlPr>
                                <a:rPr lang="en-US" sz="12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200" b="0" i="1" smtClean="0">
                                  <a:latin typeface="Cambria Math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1200" b="0" i="1" smtClean="0">
                                  <a:latin typeface="Cambria Math"/>
                                </a:rPr>
                                <m:t>𝑛</m:t>
                              </m:r>
                              <m:r>
                                <a:rPr lang="en-US" sz="1200" b="0" i="1" smtClean="0">
                                  <a:latin typeface="Cambria Math"/>
                                </a:rPr>
                                <m:t>−1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n-US" sz="1200" dirty="0"/>
              </a:p>
            </p:txBody>
          </p:sp>
        </mc:Choice>
        <mc:Fallback xmlns=""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3800" y="3935431"/>
                <a:ext cx="847411" cy="576761"/>
              </a:xfrm>
              <a:prstGeom prst="rect">
                <a:avLst/>
              </a:prstGeom>
              <a:blipFill rotWithShape="1">
                <a:blip r:embed="rId4"/>
                <a:stretch>
                  <a:fillRect l="-66906" t="-125532" r="-38129" b="-1776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/>
              <p:cNvSpPr txBox="1"/>
              <p:nvPr/>
            </p:nvSpPr>
            <p:spPr>
              <a:xfrm>
                <a:off x="632625" y="3034844"/>
                <a:ext cx="196399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400" dirty="0" smtClean="0">
                    <a:solidFill>
                      <a:srgbClr val="00B050"/>
                    </a:solidFill>
                  </a:rPr>
                  <a:t>transverse momentum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b="0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𝑥</m:t>
                          </m:r>
                          <m:r>
                            <a:rPr lang="en-US" b="0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b="0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b="0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</a:rPr>
                                <m:t>𝑇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45" name="Text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625" y="3034844"/>
                <a:ext cx="1963999" cy="584775"/>
              </a:xfrm>
              <a:prstGeom prst="rect">
                <a:avLst/>
              </a:prstGeom>
              <a:blipFill rotWithShape="1">
                <a:blip r:embed="rId5"/>
                <a:stretch>
                  <a:fillRect l="-932" t="-1042" r="-621" b="-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/>
              <p:cNvSpPr txBox="1"/>
              <p:nvPr/>
            </p:nvSpPr>
            <p:spPr>
              <a:xfrm>
                <a:off x="2891472" y="3034844"/>
                <a:ext cx="157607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400" b="0" dirty="0" smtClean="0">
                    <a:solidFill>
                      <a:srgbClr val="0070C0"/>
                    </a:solidFill>
                  </a:rPr>
                  <a:t>impact parameter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𝑥</m:t>
                          </m:r>
                          <m: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b="0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b="0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𝑇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1472" y="3034844"/>
                <a:ext cx="1576072" cy="584775"/>
              </a:xfrm>
              <a:prstGeom prst="rect">
                <a:avLst/>
              </a:prstGeom>
              <a:blipFill rotWithShape="1">
                <a:blip r:embed="rId6"/>
                <a:stretch>
                  <a:fillRect l="-772" t="-1042" r="-772" b="-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7" name="Right Arrow 46"/>
          <p:cNvSpPr/>
          <p:nvPr/>
        </p:nvSpPr>
        <p:spPr>
          <a:xfrm rot="2700000">
            <a:off x="2715998" y="2371365"/>
            <a:ext cx="782726" cy="387708"/>
          </a:xfrm>
          <a:prstGeom prst="rightArrow">
            <a:avLst/>
          </a:prstGeom>
          <a:solidFill>
            <a:srgbClr val="FFFF99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/>
              <p:cNvSpPr txBox="1"/>
              <p:nvPr/>
            </p:nvSpPr>
            <p:spPr>
              <a:xfrm>
                <a:off x="2759798" y="2276839"/>
                <a:ext cx="695126" cy="57676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sz="1200" i="1" smtClean="0"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sSup>
                            <m:sSupPr>
                              <m:ctrlPr>
                                <a:rPr lang="en-US" sz="12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200" b="0" i="1" smtClean="0">
                                  <a:latin typeface="Cambria Math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en-US" sz="12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sSub>
                            <m:sSubPr>
                              <m:ctrlPr>
                                <a:rPr lang="en-US" sz="12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1200" b="0" i="1" smtClean="0">
                                  <a:latin typeface="Cambria Math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sz="1200" b="0" i="1" smtClean="0">
                                  <a:latin typeface="Cambria Math"/>
                                </a:rPr>
                                <m:t>𝑇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sz="1200" dirty="0"/>
              </a:p>
            </p:txBody>
          </p:sp>
        </mc:Choice>
        <mc:Fallback xmlns=""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9798" y="2276839"/>
                <a:ext cx="695126" cy="576761"/>
              </a:xfrm>
              <a:prstGeom prst="rect">
                <a:avLst/>
              </a:prstGeom>
              <a:blipFill rotWithShape="1">
                <a:blip r:embed="rId7"/>
                <a:stretch>
                  <a:fillRect l="-81579" t="-124211" r="-68421" b="-17473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8" name="Left Arrow 47"/>
          <p:cNvSpPr/>
          <p:nvPr/>
        </p:nvSpPr>
        <p:spPr>
          <a:xfrm rot="-2700000">
            <a:off x="1659776" y="2371365"/>
            <a:ext cx="782726" cy="387708"/>
          </a:xfrm>
          <a:prstGeom prst="leftArrow">
            <a:avLst/>
          </a:prstGeom>
          <a:solidFill>
            <a:srgbClr val="FFFF99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704378" y="2276839"/>
                <a:ext cx="693523" cy="5767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sz="1200" i="1" smtClean="0"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sSup>
                            <m:sSupPr>
                              <m:ctrlPr>
                                <a:rPr lang="en-US" sz="12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200" b="0" i="1" smtClean="0">
                                  <a:latin typeface="Cambria Math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en-US" sz="12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sSub>
                            <m:sSubPr>
                              <m:ctrlPr>
                                <a:rPr lang="en-US" sz="12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1200" b="0" i="1" smtClean="0">
                                  <a:latin typeface="Cambria Math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sz="1200" b="0" i="1" smtClean="0">
                                  <a:latin typeface="Cambria Math"/>
                                </a:rPr>
                                <m:t>𝑇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sz="12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4378" y="2276839"/>
                <a:ext cx="693523" cy="576761"/>
              </a:xfrm>
              <a:prstGeom prst="rect">
                <a:avLst/>
              </a:prstGeom>
              <a:blipFill rotWithShape="1">
                <a:blip r:embed="rId8"/>
                <a:stretch>
                  <a:fillRect l="-82301" t="-124211" r="-69912" b="-1747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/>
              <p:cNvSpPr txBox="1"/>
              <p:nvPr/>
            </p:nvSpPr>
            <p:spPr>
              <a:xfrm>
                <a:off x="1703576" y="3935431"/>
                <a:ext cx="695126" cy="5767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sz="1200" i="1" smtClean="0"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sSup>
                            <m:sSupPr>
                              <m:ctrlPr>
                                <a:rPr lang="en-US" sz="12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200" b="0" i="1" smtClean="0">
                                  <a:latin typeface="Cambria Math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en-US" sz="12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sSub>
                            <m:sSubPr>
                              <m:ctrlPr>
                                <a:rPr lang="en-US" sz="12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1200" b="0" i="1" smtClean="0">
                                  <a:latin typeface="Cambria Math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sz="1200" b="0" i="1" smtClean="0">
                                  <a:latin typeface="Cambria Math"/>
                                </a:rPr>
                                <m:t>𝑇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sz="1200" dirty="0"/>
              </a:p>
            </p:txBody>
          </p:sp>
        </mc:Choice>
        <mc:Fallback xmlns="">
          <p:sp>
            <p:nvSpPr>
              <p:cNvPr id="49" name="TextBox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76" y="3935431"/>
                <a:ext cx="695126" cy="576761"/>
              </a:xfrm>
              <a:prstGeom prst="rect">
                <a:avLst/>
              </a:prstGeom>
              <a:blipFill rotWithShape="1">
                <a:blip r:embed="rId9"/>
                <a:stretch>
                  <a:fillRect l="-80702" t="-125532" r="-69298" b="-1776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/>
              <p:cNvSpPr txBox="1"/>
              <p:nvPr/>
            </p:nvSpPr>
            <p:spPr>
              <a:xfrm>
                <a:off x="2760600" y="3935431"/>
                <a:ext cx="693523" cy="5767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sz="1200" i="1" smtClean="0"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sSup>
                            <m:sSupPr>
                              <m:ctrlPr>
                                <a:rPr lang="en-US" sz="12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200" b="0" i="1" smtClean="0">
                                  <a:latin typeface="Cambria Math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en-US" sz="12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sSub>
                            <m:sSubPr>
                              <m:ctrlPr>
                                <a:rPr lang="en-US" sz="12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1200" b="0" i="1" smtClean="0">
                                  <a:latin typeface="Cambria Math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sz="1200" b="0" i="1" smtClean="0">
                                  <a:latin typeface="Cambria Math"/>
                                </a:rPr>
                                <m:t>𝑇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sz="1200" dirty="0"/>
              </a:p>
            </p:txBody>
          </p:sp>
        </mc:Choice>
        <mc:Fallback xmlns="">
          <p:sp>
            <p:nvSpPr>
              <p:cNvPr id="50" name="TextBox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0600" y="3935431"/>
                <a:ext cx="693523" cy="576761"/>
              </a:xfrm>
              <a:prstGeom prst="rect">
                <a:avLst/>
              </a:prstGeom>
              <a:blipFill rotWithShape="1">
                <a:blip r:embed="rId10"/>
                <a:stretch>
                  <a:fillRect l="-81579" t="-125532" r="-68421" b="-1776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/>
              <p:cNvSpPr txBox="1"/>
              <p:nvPr/>
            </p:nvSpPr>
            <p:spPr>
              <a:xfrm>
                <a:off x="1895148" y="4699659"/>
                <a:ext cx="144783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b="0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𝑥</m:t>
                          </m:r>
                        </m:e>
                      </m:d>
                    </m:oMath>
                  </m:oMathPara>
                </a14:m>
                <a:endParaRPr lang="en-US" b="0" dirty="0" smtClean="0">
                  <a:solidFill>
                    <a:srgbClr val="00B050"/>
                  </a:solidFill>
                </a:endParaRPr>
              </a:p>
              <a:p>
                <a:pPr algn="ctr"/>
                <a:r>
                  <a:rPr lang="en-US" sz="1400" dirty="0" err="1">
                    <a:solidFill>
                      <a:srgbClr val="00B050"/>
                    </a:solidFill>
                  </a:rPr>
                  <a:t>parton</a:t>
                </a:r>
                <a:r>
                  <a:rPr lang="en-US" sz="1400" dirty="0">
                    <a:solidFill>
                      <a:srgbClr val="00B050"/>
                    </a:solidFill>
                  </a:rPr>
                  <a:t> </a:t>
                </a:r>
                <a:r>
                  <a:rPr lang="en-US" sz="1400" dirty="0" smtClean="0">
                    <a:solidFill>
                      <a:srgbClr val="00B050"/>
                    </a:solidFill>
                  </a:rPr>
                  <a:t>densities</a:t>
                </a:r>
                <a:endParaRPr lang="en-US" sz="14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54" name="TextBox 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5148" y="4699659"/>
                <a:ext cx="1447832" cy="584775"/>
              </a:xfrm>
              <a:prstGeom prst="rect">
                <a:avLst/>
              </a:prstGeom>
              <a:blipFill rotWithShape="1">
                <a:blip r:embed="rId11"/>
                <a:stretch>
                  <a:fillRect l="-1266" r="-844" b="-93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Right Arrow 54"/>
          <p:cNvSpPr/>
          <p:nvPr/>
        </p:nvSpPr>
        <p:spPr>
          <a:xfrm>
            <a:off x="4699909" y="3241099"/>
            <a:ext cx="782726" cy="387708"/>
          </a:xfrm>
          <a:prstGeom prst="rightArrow">
            <a:avLst/>
          </a:prstGeom>
          <a:solidFill>
            <a:srgbClr val="FFFFFF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6" name="TextBox 55"/>
              <p:cNvSpPr txBox="1"/>
              <p:nvPr/>
            </p:nvSpPr>
            <p:spPr>
              <a:xfrm>
                <a:off x="4467544" y="3034844"/>
                <a:ext cx="1247456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400" b="0" dirty="0" smtClean="0"/>
                  <a:t>Fourier trans.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/>
                            </a:rPr>
                            <m:t>𝑏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/>
                            </a:rPr>
                            <m:t>𝑇</m:t>
                          </m:r>
                        </m:sub>
                      </m:sSub>
                      <m:r>
                        <a:rPr lang="en-US" sz="1600" b="0" i="1" smtClean="0">
                          <a:latin typeface="Cambria Math"/>
                          <a:ea typeface="Cambria Math"/>
                        </a:rPr>
                        <m:t>⟷</m:t>
                      </m:r>
                      <m:r>
                        <m:rPr>
                          <m:sty m:val="p"/>
                        </m:rPr>
                        <a:rPr lang="el-GR" sz="1600" b="0" i="1" smtClean="0">
                          <a:latin typeface="Cambria Math"/>
                          <a:ea typeface="Cambria Math"/>
                        </a:rPr>
                        <m:t>Δ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56" name="TextBox 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7544" y="3034844"/>
                <a:ext cx="1247456" cy="553998"/>
              </a:xfrm>
              <a:prstGeom prst="rect">
                <a:avLst/>
              </a:prstGeom>
              <a:blipFill rotWithShape="1">
                <a:blip r:embed="rId12"/>
                <a:stretch>
                  <a:fillRect l="-1463" t="-1099" r="-4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7" name="Left Arrow 56"/>
          <p:cNvSpPr/>
          <p:nvPr/>
        </p:nvSpPr>
        <p:spPr>
          <a:xfrm>
            <a:off x="6761074" y="3241099"/>
            <a:ext cx="782726" cy="387708"/>
          </a:xfrm>
          <a:prstGeom prst="leftArrow">
            <a:avLst/>
          </a:prstGeom>
          <a:solidFill>
            <a:srgbClr val="FFFFFF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Box 57"/>
              <p:cNvSpPr txBox="1"/>
              <p:nvPr/>
            </p:nvSpPr>
            <p:spPr>
              <a:xfrm>
                <a:off x="6790703" y="3265676"/>
                <a:ext cx="72346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 smtClean="0">
                          <a:latin typeface="Cambria Math"/>
                          <a:ea typeface="Cambria Math"/>
                        </a:rPr>
                        <m:t>𝜉</m:t>
                      </m:r>
                      <m:r>
                        <a:rPr lang="en-US" sz="1600" b="0" i="1" smtClean="0">
                          <a:latin typeface="Cambria Math"/>
                          <a:ea typeface="Cambria Math"/>
                        </a:rPr>
                        <m:t>=0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58" name="TextBox 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90703" y="3265676"/>
                <a:ext cx="723468" cy="338554"/>
              </a:xfrm>
              <a:prstGeom prst="rect">
                <a:avLst/>
              </a:prstGeom>
              <a:blipFill rotWithShape="1">
                <a:blip r:embed="rId13"/>
                <a:stretch>
                  <a:fillRect b="-127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extBox 58"/>
              <p:cNvSpPr txBox="1"/>
              <p:nvPr/>
            </p:nvSpPr>
            <p:spPr>
              <a:xfrm>
                <a:off x="5656941" y="3034844"/>
                <a:ext cx="112485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i="1">
                          <a:solidFill>
                            <a:srgbClr val="0070C0"/>
                          </a:solidFill>
                          <a:latin typeface="Cambria Math"/>
                        </a:rPr>
                        <m:t>𝑡</m:t>
                      </m:r>
                      <m:r>
                        <a:rPr lang="en-US" sz="1400" i="1">
                          <a:solidFill>
                            <a:srgbClr val="0070C0"/>
                          </a:solidFill>
                          <a:latin typeface="Cambria Math"/>
                        </a:rPr>
                        <m:t>=−</m:t>
                      </m:r>
                      <m:sSup>
                        <m:sSupPr>
                          <m:ctrlPr>
                            <a:rPr lang="en-US" sz="1400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l-GR" sz="1400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Δ</m:t>
                          </m:r>
                        </m:e>
                        <m:sup>
                          <m:r>
                            <a:rPr lang="en-US" sz="1400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1400" b="0" i="1" dirty="0" smtClean="0">
                  <a:solidFill>
                    <a:srgbClr val="0070C0"/>
                  </a:solidFill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𝐻</m:t>
                      </m:r>
                      <m:d>
                        <m:dPr>
                          <m:ctrlP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𝑥</m:t>
                          </m:r>
                          <m: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,0,</m:t>
                          </m:r>
                          <m: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en-US" dirty="0" smtClean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59" name="TextBox 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6941" y="3034844"/>
                <a:ext cx="1124859" cy="584775"/>
              </a:xfrm>
              <a:prstGeom prst="rect">
                <a:avLst/>
              </a:prstGeom>
              <a:blipFill rotWithShape="1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extBox 61"/>
              <p:cNvSpPr txBox="1"/>
              <p:nvPr/>
            </p:nvSpPr>
            <p:spPr>
              <a:xfrm>
                <a:off x="7401959" y="2819400"/>
                <a:ext cx="1665841" cy="8002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400" dirty="0" smtClean="0">
                    <a:solidFill>
                      <a:srgbClr val="33CC33"/>
                    </a:solidFill>
                  </a:rPr>
                  <a:t>g</a:t>
                </a:r>
                <a:r>
                  <a:rPr lang="en-US" sz="1400" b="0" dirty="0" smtClean="0">
                    <a:solidFill>
                      <a:srgbClr val="33CC33"/>
                    </a:solidFill>
                  </a:rPr>
                  <a:t>eneralized </a:t>
                </a:r>
                <a:r>
                  <a:rPr lang="en-US" sz="1400" b="0" dirty="0" err="1" smtClean="0">
                    <a:solidFill>
                      <a:srgbClr val="33CC33"/>
                    </a:solidFill>
                  </a:rPr>
                  <a:t>parton</a:t>
                </a:r>
                <a:r>
                  <a:rPr lang="en-US" sz="1400" dirty="0">
                    <a:solidFill>
                      <a:srgbClr val="33CC33"/>
                    </a:solidFill>
                  </a:rPr>
                  <a:t/>
                </a:r>
                <a:br>
                  <a:rPr lang="en-US" sz="1400" dirty="0">
                    <a:solidFill>
                      <a:srgbClr val="33CC33"/>
                    </a:solidFill>
                  </a:rPr>
                </a:br>
                <a:r>
                  <a:rPr lang="en-US" sz="1400" b="0" dirty="0" smtClean="0">
                    <a:solidFill>
                      <a:srgbClr val="33CC33"/>
                    </a:solidFill>
                  </a:rPr>
                  <a:t>distributions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33CC33"/>
                          </a:solidFill>
                          <a:latin typeface="Cambria Math"/>
                        </a:rPr>
                        <m:t>𝐻</m:t>
                      </m:r>
                      <m:d>
                        <m:dPr>
                          <m:ctrlPr>
                            <a:rPr lang="en-US" b="0" i="1" smtClean="0">
                              <a:solidFill>
                                <a:srgbClr val="33CC33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rgbClr val="33CC33"/>
                              </a:solidFill>
                              <a:latin typeface="Cambria Math"/>
                            </a:rPr>
                            <m:t>𝑥</m:t>
                          </m:r>
                          <m:r>
                            <a:rPr lang="en-US" b="0" i="1" smtClean="0">
                              <a:solidFill>
                                <a:srgbClr val="33CC33"/>
                              </a:solidFill>
                              <a:latin typeface="Cambria Math"/>
                            </a:rPr>
                            <m:t>,</m:t>
                          </m:r>
                          <m:r>
                            <a:rPr lang="en-US" b="0" i="1" smtClean="0">
                              <a:solidFill>
                                <a:srgbClr val="33CC33"/>
                              </a:solidFill>
                              <a:latin typeface="Cambria Math"/>
                              <a:ea typeface="Cambria Math"/>
                            </a:rPr>
                            <m:t>𝜉</m:t>
                          </m:r>
                          <m:r>
                            <a:rPr lang="en-US" b="0" i="1" smtClean="0">
                              <a:solidFill>
                                <a:srgbClr val="33CC33"/>
                              </a:solidFill>
                              <a:latin typeface="Cambria Math"/>
                            </a:rPr>
                            <m:t>,</m:t>
                          </m:r>
                          <m:r>
                            <a:rPr lang="en-US" b="0" i="1" smtClean="0">
                              <a:solidFill>
                                <a:srgbClr val="33CC33"/>
                              </a:solidFill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en-US" dirty="0" smtClean="0">
                  <a:solidFill>
                    <a:srgbClr val="33CC33"/>
                  </a:solidFill>
                </a:endParaRPr>
              </a:p>
            </p:txBody>
          </p:sp>
        </mc:Choice>
        <mc:Fallback xmlns="">
          <p:sp>
            <p:nvSpPr>
              <p:cNvPr id="62" name="TextBox 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01959" y="2819400"/>
                <a:ext cx="1665841" cy="800219"/>
              </a:xfrm>
              <a:prstGeom prst="rect">
                <a:avLst/>
              </a:prstGeom>
              <a:blipFill rotWithShape="1">
                <a:blip r:embed="rId15"/>
                <a:stretch>
                  <a:fillRect l="-365" t="-763" r="-365" b="-53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TextBox 62"/>
              <p:cNvSpPr txBox="1"/>
              <p:nvPr/>
            </p:nvSpPr>
            <p:spPr>
              <a:xfrm>
                <a:off x="5271965" y="4699659"/>
                <a:ext cx="112883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𝐹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en-US" dirty="0" smtClean="0">
                  <a:solidFill>
                    <a:srgbClr val="00B050"/>
                  </a:solidFill>
                </a:endParaRPr>
              </a:p>
              <a:p>
                <a:pPr algn="ctr"/>
                <a:r>
                  <a:rPr lang="en-US" sz="1400" dirty="0" smtClean="0">
                    <a:solidFill>
                      <a:srgbClr val="00B050"/>
                    </a:solidFill>
                  </a:rPr>
                  <a:t>form factors</a:t>
                </a:r>
                <a:endParaRPr lang="en-US" sz="14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63" name="TextBox 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1965" y="4699659"/>
                <a:ext cx="1128835" cy="584775"/>
              </a:xfrm>
              <a:prstGeom prst="rect">
                <a:avLst/>
              </a:prstGeom>
              <a:blipFill rotWithShape="1">
                <a:blip r:embed="rId16"/>
                <a:stretch>
                  <a:fillRect l="-1622" r="-1081" b="-93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TextBox 63"/>
              <p:cNvSpPr txBox="1"/>
              <p:nvPr/>
            </p:nvSpPr>
            <p:spPr>
              <a:xfrm>
                <a:off x="6531656" y="4699659"/>
                <a:ext cx="2536144" cy="6343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𝐴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𝑛</m:t>
                          </m:r>
                          <m: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,0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𝑡</m:t>
                          </m:r>
                        </m:e>
                      </m:d>
                      <m:r>
                        <a:rPr lang="en-US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𝜉</m:t>
                          </m:r>
                        </m:e>
                        <m:sup>
                          <m: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sSub>
                        <m:sSubPr>
                          <m:ctrlP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𝐴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𝑛</m:t>
                          </m:r>
                          <m: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,2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𝑡</m:t>
                          </m:r>
                        </m:e>
                      </m:d>
                      <m:r>
                        <a:rPr lang="en-US" b="0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+⋯</m:t>
                      </m:r>
                    </m:oMath>
                  </m:oMathPara>
                </a14:m>
                <a:endParaRPr lang="en-US" b="0" dirty="0" smtClean="0">
                  <a:solidFill>
                    <a:srgbClr val="0070C0"/>
                  </a:solidFill>
                  <a:ea typeface="Cambria Math"/>
                </a:endParaRPr>
              </a:p>
              <a:p>
                <a:pPr algn="ctr"/>
                <a:r>
                  <a:rPr lang="en-US" sz="1400" dirty="0" smtClean="0">
                    <a:solidFill>
                      <a:srgbClr val="0070C0"/>
                    </a:solidFill>
                  </a:rPr>
                  <a:t>generalized form factors</a:t>
                </a:r>
                <a:endParaRPr lang="en-US" sz="14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64" name="TextBox 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1656" y="4699659"/>
                <a:ext cx="2536144" cy="634341"/>
              </a:xfrm>
              <a:prstGeom prst="rect">
                <a:avLst/>
              </a:prstGeom>
              <a:blipFill rotWithShape="1">
                <a:blip r:embed="rId17"/>
                <a:stretch>
                  <a:fillRect b="-38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0" name="TextBox 69"/>
          <p:cNvSpPr txBox="1"/>
          <p:nvPr/>
        </p:nvSpPr>
        <p:spPr>
          <a:xfrm>
            <a:off x="1601475" y="5385137"/>
            <a:ext cx="594105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smtClean="0">
                <a:solidFill>
                  <a:srgbClr val="C00000"/>
                </a:solidFill>
              </a:rPr>
              <a:t>TMDs: confined </a:t>
            </a:r>
            <a:r>
              <a:rPr lang="en-US" sz="2000" dirty="0" err="1" smtClean="0">
                <a:solidFill>
                  <a:srgbClr val="C00000"/>
                </a:solidFill>
              </a:rPr>
              <a:t>partonic</a:t>
            </a:r>
            <a:r>
              <a:rPr lang="en-US" sz="2000" dirty="0" smtClean="0">
                <a:solidFill>
                  <a:srgbClr val="C00000"/>
                </a:solidFill>
              </a:rPr>
              <a:t> motion inside the nucleon</a:t>
            </a:r>
          </a:p>
          <a:p>
            <a:pPr>
              <a:lnSpc>
                <a:spcPct val="150000"/>
              </a:lnSpc>
            </a:pPr>
            <a:r>
              <a:rPr lang="en-US" sz="2000" dirty="0" smtClean="0">
                <a:solidFill>
                  <a:srgbClr val="C00000"/>
                </a:solidFill>
              </a:rPr>
              <a:t>GPDs: spatial imaging of quarks and gluons</a:t>
            </a:r>
            <a:endParaRPr lang="en-US" sz="2000" dirty="0">
              <a:solidFill>
                <a:srgbClr val="C00000"/>
              </a:solidFill>
            </a:endParaRPr>
          </a:p>
        </p:txBody>
      </p:sp>
      <p:pic>
        <p:nvPicPr>
          <p:cNvPr id="3298" name="Picture 226" descr="http://rhig.physics.yale.edu/~ullrich/eic-wp/view/Thumbnails/gpd-geometry_rev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019" y="1463723"/>
            <a:ext cx="1352781" cy="1279477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Footer Placeholder 7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5</a:t>
            </a:r>
            <a:r>
              <a:rPr lang="en-US" baseline="30000" dirty="0" smtClean="0"/>
              <a:t>th</a:t>
            </a:r>
            <a:r>
              <a:rPr lang="en-US" dirty="0" smtClean="0"/>
              <a:t> Workshop of the APS Group on </a:t>
            </a:r>
            <a:r>
              <a:rPr lang="en-US" dirty="0" err="1" smtClean="0"/>
              <a:t>Hadronic</a:t>
            </a:r>
            <a:r>
              <a:rPr lang="en-US" dirty="0" smtClean="0"/>
              <a:t> Physics, Denver, April 10,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5416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Deep Inelastic Scattering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10" t="1" r="-2272" b="-3872"/>
          <a:stretch/>
        </p:blipFill>
        <p:spPr bwMode="auto">
          <a:xfrm>
            <a:off x="228600" y="1524000"/>
            <a:ext cx="4133850" cy="3387242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4563125" y="1447800"/>
                <a:ext cx="2828275" cy="30644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dirty="0" smtClean="0"/>
                  <a:t>Lorentz invariants</a:t>
                </a: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</a:rPr>
                        <m:t>𝑠</m:t>
                      </m:r>
                      <m:r>
                        <a:rPr lang="en-US" i="1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i="1"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𝑝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𝑘</m:t>
                              </m:r>
                            </m:e>
                          </m:d>
                        </m:e>
                        <m:sup>
                          <m:r>
                            <a:rPr lang="en-US" i="1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latin typeface="Cambria Math"/>
                        </a:rPr>
                        <m:t>=4</m:t>
                      </m:r>
                      <m:r>
                        <a:rPr lang="en-US" i="1"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𝑝</m:t>
                          </m:r>
                        </m:sub>
                      </m:sSub>
                      <m:r>
                        <a:rPr lang="en-US" i="1"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𝑒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/>
                            </a:rPr>
                            <m:t>𝑄</m:t>
                          </m:r>
                        </m:e>
                        <m:sup>
                          <m:r>
                            <a:rPr lang="en-US" i="1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latin typeface="Cambria Math"/>
                        </a:rPr>
                        <m:t>=−</m:t>
                      </m:r>
                      <m:sSup>
                        <m:sSupPr>
                          <m:ctrlPr>
                            <a:rPr lang="en-US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/>
                            </a:rPr>
                            <m:t>𝑞</m:t>
                          </m:r>
                        </m:e>
                        <m:sup>
                          <m:r>
                            <a:rPr lang="en-US" i="1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latin typeface="Cambria Math"/>
                        </a:rPr>
                        <m:t>=−</m:t>
                      </m:r>
                      <m:sSup>
                        <m:sSupPr>
                          <m:ctrlPr>
                            <a:rPr lang="en-US" i="1"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𝑘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𝑘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′</m:t>
                              </m:r>
                            </m:e>
                          </m:d>
                        </m:e>
                        <m:sup>
                          <m:r>
                            <a:rPr lang="en-US" i="1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𝐵</m:t>
                          </m:r>
                        </m:sub>
                      </m:sSub>
                      <m:r>
                        <a:rPr lang="en-US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𝑄</m:t>
                              </m:r>
                            </m:e>
                            <m:sup>
                              <m:r>
                                <a:rPr lang="en-US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i="1">
                              <a:latin typeface="Cambria Math"/>
                            </a:rPr>
                            <m:t>2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∙</m:t>
                          </m:r>
                          <m:r>
                            <a:rPr lang="en-US" i="1">
                              <a:latin typeface="Cambria Math"/>
                            </a:rPr>
                            <m:t>𝑝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∙</m:t>
                          </m:r>
                          <m:r>
                            <a:rPr lang="en-US" i="1">
                              <a:latin typeface="Cambria Math"/>
                            </a:rPr>
                            <m:t>𝑞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</a:rPr>
                        <m:t>𝑦</m:t>
                      </m:r>
                      <m:r>
                        <a:rPr lang="en-US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/>
                            </a:rPr>
                            <m:t>𝑞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∙</m:t>
                          </m:r>
                          <m:r>
                            <a:rPr lang="en-US" i="1">
                              <a:latin typeface="Cambria Math"/>
                            </a:rPr>
                            <m:t>𝑝</m:t>
                          </m:r>
                        </m:num>
                        <m:den>
                          <m:r>
                            <a:rPr lang="en-US" i="1">
                              <a:latin typeface="Cambria Math"/>
                            </a:rPr>
                            <m:t>𝑘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∙</m:t>
                          </m:r>
                          <m:r>
                            <a:rPr lang="en-US" i="1">
                              <a:latin typeface="Cambria Math"/>
                            </a:rPr>
                            <m:t>𝑝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3125" y="1447800"/>
                <a:ext cx="2828275" cy="3064493"/>
              </a:xfrm>
              <a:prstGeom prst="rect">
                <a:avLst/>
              </a:prstGeom>
              <a:blipFill rotWithShape="1">
                <a:blip r:embed="rId3"/>
                <a:stretch>
                  <a:fillRect l="-19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6339861" y="4840786"/>
                <a:ext cx="2499339" cy="8742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/>
                  <a:t>In the collider frame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1600" i="1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sz="1600" i="1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en-US" sz="1600" i="1">
                              <a:latin typeface="Cambria Math"/>
                            </a:rPr>
                            <m:t>𝑒</m:t>
                          </m:r>
                        </m:sub>
                        <m:sup>
                          <m:r>
                            <a:rPr lang="en-US" sz="1600" i="1">
                              <a:latin typeface="Cambria Math"/>
                            </a:rPr>
                            <m:t>′</m:t>
                          </m:r>
                        </m:sup>
                      </m:sSubSup>
                      <m:r>
                        <a:rPr lang="en-US" sz="1600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en-US" sz="1600" i="1"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sz="1600" i="1">
                          <a:latin typeface="Cambria Math"/>
                          <a:ea typeface="Cambria Math"/>
                        </a:rPr>
                        <m:t>∙</m:t>
                      </m:r>
                      <m:d>
                        <m:dPr>
                          <m:ctrlPr>
                            <a:rPr lang="en-US" sz="1600" i="1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1600" i="1">
                              <a:latin typeface="Cambria Math"/>
                              <a:ea typeface="Cambria Math"/>
                            </a:rPr>
                            <m:t>1−</m:t>
                          </m:r>
                          <m:r>
                            <a:rPr lang="en-US" sz="1600" i="1">
                              <a:latin typeface="Cambria Math"/>
                              <a:ea typeface="Cambria Math"/>
                            </a:rPr>
                            <m:t>𝑦</m:t>
                          </m:r>
                        </m:e>
                      </m:d>
                      <m:r>
                        <a:rPr lang="en-US" sz="1600" i="1">
                          <a:latin typeface="Cambria Math"/>
                          <a:ea typeface="Cambria Math"/>
                        </a:rPr>
                        <m:t>+</m:t>
                      </m:r>
                      <m:f>
                        <m:fPr>
                          <m:ctrlPr>
                            <a:rPr lang="en-US" sz="1600" i="1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1600" i="1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sz="1600" i="1">
                                  <a:latin typeface="Cambria Math"/>
                                  <a:ea typeface="Cambria Math"/>
                                </a:rPr>
                                <m:t>𝑄</m:t>
                              </m:r>
                            </m:e>
                            <m:sup>
                              <m:r>
                                <a:rPr lang="en-US" sz="1600" i="1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1600" i="1">
                              <a:latin typeface="Cambria Math"/>
                              <a:ea typeface="Cambria Math"/>
                            </a:rPr>
                            <m:t>4∙</m:t>
                          </m:r>
                          <m:sSub>
                            <m:sSubPr>
                              <m:ctrlPr>
                                <a:rPr lang="en-US" sz="1600" i="1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sz="1600" i="1">
                                  <a:latin typeface="Cambria Math"/>
                                  <a:ea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en-US" sz="1600" i="1">
                                  <a:latin typeface="Cambria Math"/>
                                  <a:ea typeface="Cambria Math"/>
                                </a:rPr>
                                <m:t>𝑒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39861" y="4840786"/>
                <a:ext cx="2499339" cy="874214"/>
              </a:xfrm>
              <a:prstGeom prst="rect">
                <a:avLst/>
              </a:prstGeom>
              <a:blipFill rotWithShape="1">
                <a:blip r:embed="rId4"/>
                <a:stretch>
                  <a:fillRect l="-1220" t="-20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7551103" y="3015735"/>
                <a:ext cx="151669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</a:rPr>
                            <m:t>𝑄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</a:rPr>
                        <m:t>𝑥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𝑦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𝑠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1103" y="3015735"/>
                <a:ext cx="1516697" cy="369332"/>
              </a:xfrm>
              <a:prstGeom prst="rect">
                <a:avLst/>
              </a:prstGeom>
              <a:blipFill rotWithShape="1">
                <a:blip r:embed="rId5"/>
                <a:stretch>
                  <a:fillRect b="-11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152400" y="5181600"/>
                <a:ext cx="5225020" cy="101547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  <a:tabLst>
                    <a:tab pos="1771650" algn="l"/>
                  </a:tabLst>
                </a:pPr>
                <a:r>
                  <a:rPr lang="en-US" dirty="0" smtClean="0"/>
                  <a:t>Other variables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/>
                          </a:rPr>
                          <m:t>𝑊</m:t>
                        </m:r>
                      </m:e>
                      <m:sup>
                        <m:r>
                          <a:rPr lang="en-US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i="1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/>
                              </a:rPr>
                              <m:t>𝑝</m:t>
                            </m:r>
                            <m:r>
                              <a:rPr lang="en-US" i="1">
                                <a:latin typeface="Cambria Math"/>
                              </a:rPr>
                              <m:t>+</m:t>
                            </m:r>
                            <m:r>
                              <a:rPr lang="en-US" i="1">
                                <a:latin typeface="Cambria Math"/>
                              </a:rPr>
                              <m:t>𝑞</m:t>
                            </m:r>
                          </m:e>
                        </m:d>
                      </m:e>
                      <m:sup>
                        <m:r>
                          <a:rPr lang="en-US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/>
                          </a:rPr>
                          <m:t>𝑄</m:t>
                        </m:r>
                      </m:e>
                      <m:sup>
                        <m:r>
                          <a:rPr lang="en-US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i="1">
                        <a:latin typeface="Cambria Math"/>
                        <a:ea typeface="Cambria Math"/>
                      </a:rPr>
                      <m:t>∙</m:t>
                    </m:r>
                    <m:d>
                      <m:dPr>
                        <m:ctrlPr>
                          <a:rPr lang="en-US" i="1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i="1">
                            <a:latin typeface="Cambria Math"/>
                            <a:ea typeface="Cambria Math"/>
                          </a:rPr>
                          <m:t>1−</m:t>
                        </m:r>
                        <m:f>
                          <m:fPr>
                            <m:type m:val="lin"/>
                            <m:ctrlPr>
                              <a:rPr lang="en-US" i="1">
                                <a:latin typeface="Cambria Math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i="1"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i="1">
                                <a:latin typeface="Cambria Math"/>
                                <a:ea typeface="Cambria Math"/>
                              </a:rPr>
                              <m:t>𝑥</m:t>
                            </m:r>
                          </m:den>
                        </m:f>
                      </m:e>
                    </m:d>
                  </m:oMath>
                </a14:m>
                <a:endParaRPr lang="en-US" i="1" dirty="0" smtClean="0">
                  <a:latin typeface="Cambria Math"/>
                  <a:ea typeface="Cambria Math"/>
                </a:endParaRPr>
              </a:p>
              <a:p>
                <a:pPr>
                  <a:lnSpc>
                    <a:spcPct val="150000"/>
                  </a:lnSpc>
                  <a:tabLst>
                    <a:tab pos="1771650" algn="l"/>
                  </a:tabLst>
                </a:pPr>
                <a:r>
                  <a:rPr lang="en-US" dirty="0" smtClean="0"/>
                  <a:t>	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𝜈</m:t>
                    </m:r>
                    <m:r>
                      <a:rPr lang="en-US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i="1">
                            <a:latin typeface="Cambria Math"/>
                          </a:rPr>
                          <m:t>𝑞</m:t>
                        </m:r>
                        <m:r>
                          <a:rPr lang="en-US" i="1">
                            <a:latin typeface="Cambria Math"/>
                            <a:ea typeface="Cambria Math"/>
                          </a:rPr>
                          <m:t>∙</m:t>
                        </m:r>
                        <m:r>
                          <a:rPr lang="en-US" i="1">
                            <a:latin typeface="Cambria Math"/>
                            <a:ea typeface="Cambria Math"/>
                          </a:rPr>
                          <m:t>𝑝</m:t>
                        </m:r>
                      </m:num>
                      <m:den>
                        <m:r>
                          <a:rPr lang="en-US" i="1">
                            <a:latin typeface="Cambria Math"/>
                          </a:rPr>
                          <m:t>𝑀</m:t>
                        </m:r>
                      </m:den>
                    </m:f>
                    <m:r>
                      <a:rPr lang="en-US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i="1">
                            <a:latin typeface="Cambria Math"/>
                          </a:rPr>
                          <m:t>𝑦</m:t>
                        </m:r>
                        <m:r>
                          <a:rPr lang="en-US" i="1">
                            <a:latin typeface="Cambria Math"/>
                            <a:ea typeface="Cambria Math"/>
                          </a:rPr>
                          <m:t>∙</m:t>
                        </m:r>
                        <m:r>
                          <a:rPr lang="en-US" i="1">
                            <a:latin typeface="Cambria Math"/>
                            <a:ea typeface="Cambria Math"/>
                          </a:rPr>
                          <m:t>𝑠</m:t>
                        </m:r>
                      </m:num>
                      <m:den>
                        <m:r>
                          <a:rPr lang="en-US" i="1">
                            <a:latin typeface="Cambria Math"/>
                          </a:rPr>
                          <m:t>2</m:t>
                        </m:r>
                        <m:r>
                          <a:rPr lang="en-US" i="1">
                            <a:latin typeface="Cambria Math"/>
                          </a:rPr>
                          <m:t>𝑀</m:t>
                        </m:r>
                      </m:den>
                    </m:f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5181600"/>
                <a:ext cx="5225020" cy="1015471"/>
              </a:xfrm>
              <a:prstGeom prst="rect">
                <a:avLst/>
              </a:prstGeom>
              <a:blipFill rotWithShape="1">
                <a:blip r:embed="rId6"/>
                <a:stretch>
                  <a:fillRect l="-933" t="-32934" r="-5834" b="-101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25" name="Slide Number Placeholder 10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3" name="Right Brace 2"/>
          <p:cNvSpPr/>
          <p:nvPr/>
        </p:nvSpPr>
        <p:spPr>
          <a:xfrm>
            <a:off x="7239000" y="1981201"/>
            <a:ext cx="312103" cy="2438400"/>
          </a:xfrm>
          <a:prstGeom prst="rightBrac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5</a:t>
            </a:r>
            <a:r>
              <a:rPr lang="en-US" baseline="30000" dirty="0" smtClean="0"/>
              <a:t>th</a:t>
            </a:r>
            <a:r>
              <a:rPr lang="en-US" dirty="0" smtClean="0"/>
              <a:t> Workshop of the APS Group on </a:t>
            </a:r>
            <a:r>
              <a:rPr lang="en-US" dirty="0" err="1" smtClean="0"/>
              <a:t>Hadronic</a:t>
            </a:r>
            <a:r>
              <a:rPr lang="en-US" dirty="0" smtClean="0"/>
              <a:t> Physics, Denver, April 10,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482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228600" y="2207014"/>
            <a:ext cx="8703028" cy="411758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 descr="http://rhig.physics.yale.edu/~ullrich/eic-wp/view/Thumbnails/sidebarReducedCrossSectionPlo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01" y="2743200"/>
            <a:ext cx="3763899" cy="3517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rhig.physics.yale.edu/~ullrich/eic-wp/view/Thumbnails/sidebar_g1p_WorldData_LSS_NLO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336"/>
          <a:stretch/>
        </p:blipFill>
        <p:spPr bwMode="auto">
          <a:xfrm>
            <a:off x="5071068" y="2750820"/>
            <a:ext cx="3539532" cy="3496056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Structure Functions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76200" y="1371600"/>
                <a:ext cx="5075556" cy="6505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1600" i="1" smtClean="0"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600" b="0" i="1" smtClean="0">
                                  <a:latin typeface="Cambria Math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en-US" sz="16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1600" b="0" i="1" smtClean="0">
                              <a:latin typeface="Cambria Math"/>
                              <a:ea typeface="Cambria Math"/>
                            </a:rPr>
                            <m:t>𝜎</m:t>
                          </m:r>
                        </m:num>
                        <m:den>
                          <m:r>
                            <a:rPr lang="en-US" sz="1600" b="0" i="1" smtClean="0">
                              <a:latin typeface="Cambria Math"/>
                            </a:rPr>
                            <m:t>𝑑𝑥𝑑</m:t>
                          </m:r>
                          <m:sSup>
                            <m:sSup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600" b="0" i="1" smtClean="0">
                                  <a:latin typeface="Cambria Math"/>
                                </a:rPr>
                                <m:t>𝑄</m:t>
                              </m:r>
                            </m:e>
                            <m:sup>
                              <m:r>
                                <a:rPr lang="en-US" sz="16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sz="16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600" b="0" i="1" smtClean="0">
                              <a:latin typeface="Cambria Math"/>
                            </a:rPr>
                            <m:t>4</m:t>
                          </m:r>
                          <m:r>
                            <a:rPr lang="en-US" sz="1600" b="0" i="1" smtClean="0">
                              <a:latin typeface="Cambria Math"/>
                              <a:ea typeface="Cambria Math"/>
                            </a:rPr>
                            <m:t>𝜋</m:t>
                          </m:r>
                          <m:sSup>
                            <m:sSupPr>
                              <m:ctrlPr>
                                <a:rPr lang="en-US" sz="16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sz="1600" b="0" i="1" smtClean="0">
                                  <a:latin typeface="Cambria Math"/>
                                  <a:ea typeface="Cambria Math"/>
                                </a:rPr>
                                <m:t>𝛼</m:t>
                              </m:r>
                            </m:e>
                            <m:sup>
                              <m:r>
                                <a:rPr lang="en-US" sz="16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1600" b="0" i="1" smtClean="0">
                              <a:latin typeface="Cambria Math"/>
                            </a:rPr>
                            <m:t>𝑥</m:t>
                          </m:r>
                          <m:sSup>
                            <m:sSup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600" b="0" i="1" smtClean="0">
                                  <a:latin typeface="Cambria Math"/>
                                </a:rPr>
                                <m:t>𝑄</m:t>
                              </m:r>
                            </m:e>
                            <m:sup>
                              <m:r>
                                <a:rPr lang="en-US" sz="1600" b="0" i="1" smtClean="0">
                                  <a:latin typeface="Cambria Math"/>
                                </a:rPr>
                                <m:t>4</m:t>
                              </m:r>
                            </m:sup>
                          </m:sSup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600" b="0" i="1" smtClean="0">
                                  <a:latin typeface="Cambria Math"/>
                                </a:rPr>
                                <m:t>1−</m:t>
                              </m:r>
                              <m:r>
                                <a:rPr lang="en-US" sz="1600" b="0" i="1" smtClean="0">
                                  <a:latin typeface="Cambria Math"/>
                                </a:rPr>
                                <m:t>𝑦</m:t>
                              </m:r>
                              <m:r>
                                <a:rPr lang="en-US" sz="1600" b="0" i="1" smtClean="0">
                                  <a:latin typeface="Cambria Math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en-US" sz="1600" b="0" i="1" smtClean="0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1600" b="0" i="1" smtClean="0">
                                          <a:latin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1600" b="0" i="1" smtClean="0">
                                          <a:latin typeface="Cambria Math"/>
                                        </a:rPr>
                                        <m:t>𝑦</m:t>
                                      </m:r>
                                    </m:e>
                                    <m:sup>
                                      <m:r>
                                        <a:rPr lang="en-US" sz="1600" b="0" i="1" smtClean="0">
                                          <a:latin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  <m:sSub>
                            <m:sSub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1600" b="0" i="1" smtClean="0">
                                  <a:latin typeface="Cambria Math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en-US" sz="16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d>
                            <m:d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600" b="0" i="1" smtClean="0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1600" b="0" i="1" smtClean="0">
                                  <a:latin typeface="Cambria Math"/>
                                </a:rPr>
                                <m:t>,</m:t>
                              </m:r>
                              <m:sSup>
                                <m:sSupPr>
                                  <m:ctrlPr>
                                    <a:rPr lang="en-US" sz="1600" b="0" i="1" smtClean="0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𝑄</m:t>
                                  </m:r>
                                </m:e>
                                <m:sup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d>
                          <m:r>
                            <a:rPr lang="en-US" sz="1600" b="0" i="1" smtClean="0">
                              <a:latin typeface="Cambria Math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sz="1600" b="0" i="1" smtClean="0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𝑦</m:t>
                                  </m:r>
                                </m:e>
                                <m:sup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en-US" sz="1600" b="0" i="1" smtClean="0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  <m:sSub>
                            <m:sSub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1600" b="0" i="1" smtClean="0">
                                  <a:latin typeface="Cambria Math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en-US" sz="1600" b="0" i="1" smtClean="0">
                                  <a:latin typeface="Cambria Math"/>
                                </a:rPr>
                                <m:t>𝐿</m:t>
                              </m:r>
                            </m:sub>
                          </m:sSub>
                          <m:d>
                            <m:dPr>
                              <m:ctrlPr>
                                <a:rPr lang="en-US" sz="16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60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1600" i="1">
                                  <a:latin typeface="Cambria Math"/>
                                </a:rPr>
                                <m:t>,</m:t>
                              </m:r>
                              <m:sSup>
                                <m:sSupPr>
                                  <m:ctrlPr>
                                    <a:rPr lang="en-US" sz="1600" i="1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1600" i="1">
                                      <a:latin typeface="Cambria Math"/>
                                    </a:rPr>
                                    <m:t>𝑄</m:t>
                                  </m:r>
                                </m:e>
                                <m:sup>
                                  <m:r>
                                    <a:rPr lang="en-US" sz="1600" i="1"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d>
                        </m:e>
                      </m:d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" y="1371600"/>
                <a:ext cx="5075556" cy="650563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5334790" y="1348134"/>
                <a:ext cx="3733010" cy="6285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1600" i="1" smtClean="0">
                              <a:latin typeface="Cambria Math"/>
                              <a:ea typeface="Cambria Math"/>
                            </a:rPr>
                            <m:t>𝜎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/>
                              <a:ea typeface="Cambria Math"/>
                            </a:rPr>
                            <m:t>𝑟</m:t>
                          </m:r>
                        </m:sub>
                      </m:sSub>
                      <m:r>
                        <a:rPr lang="en-US" sz="1600" b="0" i="1" smtClean="0">
                          <a:latin typeface="Cambria Math"/>
                          <a:ea typeface="Cambria Math"/>
                        </a:rPr>
                        <m:t>= </m:t>
                      </m:r>
                      <m:sSub>
                        <m:sSubPr>
                          <m:ctrlPr>
                            <a:rPr lang="en-US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/>
                            </a:rPr>
                            <m:t>𝐹</m:t>
                          </m:r>
                        </m:e>
                        <m:sub>
                          <m:r>
                            <a:rPr lang="en-US" sz="1600" i="1">
                              <a:latin typeface="Cambria Math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en-US" sz="16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600" i="1">
                              <a:latin typeface="Cambria Math"/>
                            </a:rPr>
                            <m:t>𝑥</m:t>
                          </m:r>
                          <m:r>
                            <a:rPr lang="en-US" sz="1600" i="1">
                              <a:latin typeface="Cambria Math"/>
                            </a:rPr>
                            <m:t>,</m:t>
                          </m:r>
                          <m:sSup>
                            <m:sSupPr>
                              <m:ctrlPr>
                                <a:rPr lang="en-US" sz="16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600" i="1">
                                  <a:latin typeface="Cambria Math"/>
                                </a:rPr>
                                <m:t>𝑄</m:t>
                              </m:r>
                            </m:e>
                            <m:sup>
                              <m:r>
                                <a:rPr lang="en-US" sz="1600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en-US" sz="1600" i="1"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sz="1600" i="1"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16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600" i="1">
                                  <a:latin typeface="Cambria Math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US" sz="1600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1600" i="1">
                              <a:latin typeface="Cambria Math"/>
                              <a:ea typeface="Cambria Math"/>
                            </a:rPr>
                            <m:t>1+</m:t>
                          </m:r>
                          <m:sSup>
                            <m:sSupPr>
                              <m:ctrlPr>
                                <a:rPr lang="en-US" sz="1600" i="1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16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1600" i="1">
                                      <a:latin typeface="Cambria Math"/>
                                      <a:ea typeface="Cambria Math"/>
                                    </a:rPr>
                                    <m:t>1−</m:t>
                                  </m:r>
                                  <m:r>
                                    <a:rPr lang="en-US" sz="1600" i="1">
                                      <a:latin typeface="Cambria Math"/>
                                      <a:ea typeface="Cambria Math"/>
                                    </a:rPr>
                                    <m:t>𝑦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1600" i="1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sSub>
                        <m:sSubPr>
                          <m:ctrlPr>
                            <a:rPr lang="en-US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/>
                            </a:rPr>
                            <m:t>𝐹</m:t>
                          </m:r>
                        </m:e>
                        <m:sub>
                          <m:r>
                            <a:rPr lang="en-US" sz="1600" i="1">
                              <a:latin typeface="Cambria Math"/>
                            </a:rPr>
                            <m:t>𝐿</m:t>
                          </m:r>
                        </m:sub>
                      </m:sSub>
                      <m:d>
                        <m:dPr>
                          <m:ctrlPr>
                            <a:rPr lang="en-US" sz="16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600" i="1">
                              <a:latin typeface="Cambria Math"/>
                            </a:rPr>
                            <m:t>𝑥</m:t>
                          </m:r>
                          <m:r>
                            <a:rPr lang="en-US" sz="1600" i="1">
                              <a:latin typeface="Cambria Math"/>
                            </a:rPr>
                            <m:t>,</m:t>
                          </m:r>
                          <m:sSup>
                            <m:sSupPr>
                              <m:ctrlPr>
                                <a:rPr lang="en-US" sz="16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600" i="1">
                                  <a:latin typeface="Cambria Math"/>
                                </a:rPr>
                                <m:t>𝑄</m:t>
                              </m:r>
                            </m:e>
                            <m:sup>
                              <m:r>
                                <a:rPr lang="en-US" sz="1600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790" y="1348134"/>
                <a:ext cx="3733010" cy="62850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771537" y="2207014"/>
                <a:ext cx="3800463" cy="6885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𝐹</m:t>
                          </m:r>
                        </m:e>
                        <m:sub>
                          <m:r>
                            <a:rPr lang="en-US" sz="1600" b="0" i="1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en-US" sz="1600" i="1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600" i="1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𝑥</m:t>
                          </m:r>
                          <m:r>
                            <a:rPr lang="en-US" sz="1600" i="1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,</m:t>
                          </m:r>
                          <m:sSup>
                            <m:sSupPr>
                              <m:ctrlPr>
                                <a:rPr lang="en-US" sz="1600" i="1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600" i="1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𝑄</m:t>
                              </m:r>
                            </m:e>
                            <m:sup>
                              <m:r>
                                <a:rPr lang="en-US" sz="1600" i="1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en-US" sz="1600" b="0" i="1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Cambria Math"/>
                        </a:rPr>
                        <m:t>=</m:t>
                      </m:r>
                      <m:r>
                        <a:rPr lang="en-US" sz="1600" b="0" i="1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Cambria Math"/>
                        </a:rPr>
                        <m:t>𝑥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en-US" sz="1600" b="0" i="1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sSubSup>
                            <m:sSubSupPr>
                              <m:ctrlPr>
                                <a:rPr lang="en-US" sz="1600" b="0" i="1" smtClean="0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en-US" sz="1600" b="0" i="1" smtClean="0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𝑒</m:t>
                              </m:r>
                            </m:e>
                            <m:sub>
                              <m:r>
                                <a:rPr lang="en-US" sz="1600" b="0" i="1" smtClean="0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𝑞</m:t>
                              </m:r>
                            </m:sub>
                            <m:sup>
                              <m:r>
                                <a:rPr lang="en-US" sz="1600" b="0" i="1" smtClean="0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bSup>
                          <m:d>
                            <m:dPr>
                              <m:begChr m:val="["/>
                              <m:endChr m:val="]"/>
                              <m:ctrlPr>
                                <a:rPr lang="en-US" sz="1600" b="0" i="1" smtClean="0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600" b="0" i="1" smtClean="0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𝑞</m:t>
                              </m:r>
                              <m:d>
                                <m:dPr>
                                  <m:ctrlPr>
                                    <a:rPr lang="en-US" sz="1600" b="0" i="1" smtClean="0">
                                      <a:solidFill>
                                        <a:schemeClr val="accent5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1600" b="0" i="1" smtClean="0">
                                      <a:solidFill>
                                        <a:schemeClr val="accent5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  <m:r>
                                    <a:rPr lang="en-US" sz="1600" b="0" i="1" smtClean="0">
                                      <a:solidFill>
                                        <a:schemeClr val="accent5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</a:rPr>
                                    <m:t>,</m:t>
                                  </m:r>
                                  <m:sSup>
                                    <m:sSupPr>
                                      <m:ctrlPr>
                                        <a:rPr lang="en-US" sz="1600" b="0" i="1" smtClean="0">
                                          <a:solidFill>
                                            <a:schemeClr val="accent5">
                                              <a:lumMod val="7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1600" b="0" i="1" smtClean="0">
                                          <a:solidFill>
                                            <a:schemeClr val="accent5">
                                              <a:lumMod val="7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𝑄</m:t>
                                      </m:r>
                                    </m:e>
                                    <m:sup>
                                      <m:r>
                                        <a:rPr lang="en-US" sz="1600" b="0" i="1" smtClean="0">
                                          <a:solidFill>
                                            <a:schemeClr val="accent5">
                                              <a:lumMod val="7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d>
                              <m:r>
                                <a:rPr lang="en-US" sz="1600" b="0" i="1" smtClean="0">
                                  <a:solidFill>
                                    <a:schemeClr val="accent5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+</m:t>
                              </m:r>
                              <m:acc>
                                <m:accPr>
                                  <m:chr m:val="̅"/>
                                  <m:ctrlPr>
                                    <a:rPr lang="en-US" sz="1600" b="0" i="1" smtClean="0">
                                      <a:solidFill>
                                        <a:schemeClr val="accent5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en-US" sz="1600" b="0" i="1" smtClean="0">
                                      <a:solidFill>
                                        <a:schemeClr val="accent5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</a:rPr>
                                    <m:t>𝑞</m:t>
                                  </m:r>
                                </m:e>
                              </m:acc>
                              <m:d>
                                <m:dPr>
                                  <m:ctrlPr>
                                    <a:rPr lang="en-US" sz="1600" i="1">
                                      <a:solidFill>
                                        <a:schemeClr val="accent5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1600" i="1">
                                      <a:solidFill>
                                        <a:schemeClr val="accent5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  <m:r>
                                    <a:rPr lang="en-US" sz="1600" i="1">
                                      <a:solidFill>
                                        <a:schemeClr val="accent5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</a:rPr>
                                    <m:t>,</m:t>
                                  </m:r>
                                  <m:sSup>
                                    <m:sSupPr>
                                      <m:ctrlPr>
                                        <a:rPr lang="en-US" sz="1600" i="1">
                                          <a:solidFill>
                                            <a:schemeClr val="accent5">
                                              <a:lumMod val="7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1600" i="1">
                                          <a:solidFill>
                                            <a:schemeClr val="accent5">
                                              <a:lumMod val="7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𝑄</m:t>
                                      </m:r>
                                    </m:e>
                                    <m:sup>
                                      <m:r>
                                        <a:rPr lang="en-US" sz="1600" i="1">
                                          <a:solidFill>
                                            <a:schemeClr val="accent5">
                                              <a:lumMod val="7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d>
                            </m:e>
                          </m:d>
                        </m:e>
                      </m:nary>
                    </m:oMath>
                  </m:oMathPara>
                </a14:m>
                <a:endParaRPr lang="en-US" sz="1600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1537" y="2207014"/>
                <a:ext cx="3800463" cy="688586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4876800" y="2207014"/>
                <a:ext cx="4054828" cy="6885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𝑔</m:t>
                          </m:r>
                        </m:e>
                        <m:sub>
                          <m:r>
                            <a:rPr lang="en-US" sz="1600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en-US" sz="1600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600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𝑥</m:t>
                          </m:r>
                          <m:r>
                            <a:rPr lang="en-US" sz="1600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,</m:t>
                          </m:r>
                          <m:sSup>
                            <m:sSupPr>
                              <m:ctrlPr>
                                <a:rPr lang="en-US" sz="1600" i="1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600" i="1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𝑄</m:t>
                              </m:r>
                            </m:e>
                            <m:sup>
                              <m:r>
                                <a:rPr lang="en-US" sz="1600" i="1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en-US" sz="1600" b="0" i="1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=</m:t>
                      </m:r>
                      <m:r>
                        <a:rPr lang="en-US" sz="1600" b="0" i="1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𝑥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en-US" sz="1600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sSubSup>
                            <m:sSubSupPr>
                              <m:ctrlPr>
                                <a:rPr lang="en-US" sz="1600" b="0" i="1" smtClean="0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en-US" sz="1600" b="0" i="1" smtClean="0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𝑒</m:t>
                              </m:r>
                            </m:e>
                            <m:sub>
                              <m:r>
                                <a:rPr lang="en-US" sz="1600" b="0" i="1" smtClean="0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𝑞</m:t>
                              </m:r>
                            </m:sub>
                            <m:sup>
                              <m:r>
                                <a:rPr lang="en-US" sz="1600" b="0" i="1" smtClean="0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bSup>
                          <m:d>
                            <m:dPr>
                              <m:begChr m:val="["/>
                              <m:endChr m:val="]"/>
                              <m:ctrlPr>
                                <a:rPr lang="en-US" sz="1600" b="0" i="1" smtClean="0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m:rPr>
                                  <m:sty m:val="p"/>
                                </m:rPr>
                                <a:rPr lang="el-GR" sz="1600" b="0" i="1" smtClean="0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Δ</m:t>
                              </m:r>
                              <m:r>
                                <a:rPr lang="en-US" sz="1600" b="0" i="1" smtClean="0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𝑞</m:t>
                              </m:r>
                              <m:d>
                                <m:dPr>
                                  <m:ctrlPr>
                                    <a:rPr lang="en-US" sz="1600" b="0" i="1" smtClean="0">
                                      <a:solidFill>
                                        <a:schemeClr val="accent4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1600" b="0" i="1" smtClean="0">
                                      <a:solidFill>
                                        <a:schemeClr val="accent4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  <m:r>
                                    <a:rPr lang="en-US" sz="1600" b="0" i="1" smtClean="0">
                                      <a:solidFill>
                                        <a:schemeClr val="accent4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</a:rPr>
                                    <m:t>,</m:t>
                                  </m:r>
                                  <m:sSup>
                                    <m:sSupPr>
                                      <m:ctrlPr>
                                        <a:rPr lang="en-US" sz="1600" b="0" i="1" smtClean="0">
                                          <a:solidFill>
                                            <a:schemeClr val="accent4">
                                              <a:lumMod val="7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1600" b="0" i="1" smtClean="0">
                                          <a:solidFill>
                                            <a:schemeClr val="accent4">
                                              <a:lumMod val="7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𝑄</m:t>
                                      </m:r>
                                    </m:e>
                                    <m:sup>
                                      <m:r>
                                        <a:rPr lang="en-US" sz="1600" b="0" i="1" smtClean="0">
                                          <a:solidFill>
                                            <a:schemeClr val="accent4">
                                              <a:lumMod val="7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d>
                              <m:r>
                                <a:rPr lang="en-US" sz="1600" b="0" i="1" smtClean="0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+</m:t>
                              </m:r>
                              <m:r>
                                <m:rPr>
                                  <m:sty m:val="p"/>
                                </m:rPr>
                                <a:rPr lang="el-GR" sz="1600" i="1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Δ</m:t>
                              </m:r>
                              <m:acc>
                                <m:accPr>
                                  <m:chr m:val="̅"/>
                                  <m:ctrlPr>
                                    <a:rPr lang="en-US" sz="1600" b="0" i="1" smtClean="0">
                                      <a:solidFill>
                                        <a:schemeClr val="accent4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en-US" sz="1600" b="0" i="1" smtClean="0">
                                      <a:solidFill>
                                        <a:schemeClr val="accent4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</a:rPr>
                                    <m:t>𝑞</m:t>
                                  </m:r>
                                </m:e>
                              </m:acc>
                              <m:d>
                                <m:dPr>
                                  <m:ctrlPr>
                                    <a:rPr lang="en-US" sz="1600" i="1">
                                      <a:solidFill>
                                        <a:schemeClr val="accent4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1600" i="1">
                                      <a:solidFill>
                                        <a:schemeClr val="accent4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  <m:r>
                                    <a:rPr lang="en-US" sz="1600" i="1">
                                      <a:solidFill>
                                        <a:schemeClr val="accent4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</a:rPr>
                                    <m:t>,</m:t>
                                  </m:r>
                                  <m:sSup>
                                    <m:sSupPr>
                                      <m:ctrlPr>
                                        <a:rPr lang="en-US" sz="1600" i="1">
                                          <a:solidFill>
                                            <a:schemeClr val="accent4">
                                              <a:lumMod val="7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1600" i="1">
                                          <a:solidFill>
                                            <a:schemeClr val="accent4">
                                              <a:lumMod val="7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𝑄</m:t>
                                      </m:r>
                                    </m:e>
                                    <m:sup>
                                      <m:r>
                                        <a:rPr lang="en-US" sz="1600" i="1">
                                          <a:solidFill>
                                            <a:schemeClr val="accent4">
                                              <a:lumMod val="7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d>
                            </m:e>
                          </m:d>
                        </m:e>
                      </m:nary>
                    </m:oMath>
                  </m:oMathPara>
                </a14:m>
                <a:endParaRPr lang="en-US" sz="1600" dirty="0">
                  <a:solidFill>
                    <a:schemeClr val="accent4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6800" y="2207014"/>
                <a:ext cx="4054828" cy="688586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5</a:t>
            </a:r>
            <a:r>
              <a:rPr lang="en-US" baseline="30000" dirty="0" smtClean="0"/>
              <a:t>th</a:t>
            </a:r>
            <a:r>
              <a:rPr lang="en-US" dirty="0" smtClean="0"/>
              <a:t> Workshop of the APS Group on </a:t>
            </a:r>
            <a:r>
              <a:rPr lang="en-US" dirty="0" err="1" smtClean="0"/>
              <a:t>Hadronic</a:t>
            </a:r>
            <a:r>
              <a:rPr lang="en-US" dirty="0" smtClean="0"/>
              <a:t> Physics, Denver, April 10,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475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Longitudinal Spin Structure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098" name="Picture 2" descr="http://rhig.physics.yale.edu/~ullrich/eic-wp/view/Thumbnails/x-q2-poldat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206" y="1520380"/>
            <a:ext cx="5053394" cy="3585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rhig.physics.yale.edu/~ullrich/eic-wp/view/Thumbnails/g1-scaling-violatio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447800"/>
            <a:ext cx="3525574" cy="481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990600" y="5029200"/>
                <a:ext cx="4459875" cy="11744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600" dirty="0" smtClean="0">
                    <a:solidFill>
                      <a:srgbClr val="7030A0"/>
                    </a:solidFill>
                  </a:rPr>
                  <a:t>EIC pseudo data based on PEPSI Monte-Carlo</a:t>
                </a:r>
                <a:endParaRPr lang="en-US" sz="1600" b="0" i="0" dirty="0" smtClean="0">
                  <a:solidFill>
                    <a:srgbClr val="7030A0"/>
                  </a:solidFill>
                  <a:latin typeface="Cambria Math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𝐿</m:t>
                          </m:r>
                        </m:e>
                        <m:sub>
                          <m:r>
                            <a:rPr lang="en-US" sz="16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𝑖𝑛𝑡</m:t>
                          </m:r>
                        </m:sub>
                      </m:sSub>
                      <m:r>
                        <a:rPr lang="en-US" sz="1600" b="0" i="1" smtClean="0">
                          <a:solidFill>
                            <a:srgbClr val="7030A0"/>
                          </a:solidFill>
                          <a:latin typeface="Cambria Math"/>
                        </a:rPr>
                        <m:t>=10 </m:t>
                      </m:r>
                      <m:r>
                        <m:rPr>
                          <m:nor/>
                        </m:rPr>
                        <a:rPr lang="en-US" sz="1600" b="0" i="0" smtClean="0">
                          <a:solidFill>
                            <a:srgbClr val="7030A0"/>
                          </a:solidFill>
                          <a:latin typeface="Cambria Math"/>
                        </a:rPr>
                        <m:t>f</m:t>
                      </m:r>
                      <m:sSup>
                        <m:sSupPr>
                          <m:ctrlPr>
                            <a:rPr lang="en-US" sz="16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sz="1600" b="0" i="0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b</m:t>
                          </m:r>
                        </m:e>
                        <m:sup>
                          <m:r>
                            <a:rPr lang="en-US" sz="16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en-US" sz="1600" dirty="0" smtClean="0">
                  <a:solidFill>
                    <a:srgbClr val="7030A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sz="1600" b="0" i="1" smtClean="0">
                            <a:solidFill>
                              <a:srgbClr val="7030A0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b="0" i="1" smtClean="0">
                            <a:solidFill>
                              <a:srgbClr val="7030A0"/>
                            </a:solidFill>
                            <a:latin typeface="Cambria Math"/>
                          </a:rPr>
                          <m:t>𝑄</m:t>
                        </m:r>
                      </m:e>
                      <m:sub>
                        <m:r>
                          <a:rPr lang="en-US" sz="1600" b="0" i="1" smtClean="0">
                            <a:solidFill>
                              <a:srgbClr val="7030A0"/>
                            </a:solidFill>
                            <a:latin typeface="Cambria Math"/>
                          </a:rPr>
                          <m:t>𝑚𝑖𝑛</m:t>
                        </m:r>
                      </m:sub>
                      <m:sup>
                        <m:r>
                          <a:rPr lang="en-US" sz="1600" b="0" i="1" smtClean="0">
                            <a:solidFill>
                              <a:srgbClr val="7030A0"/>
                            </a:solidFill>
                            <a:latin typeface="Cambria Math"/>
                          </a:rPr>
                          <m:t>2</m:t>
                        </m:r>
                      </m:sup>
                    </m:sSubSup>
                    <m:r>
                      <a:rPr lang="en-US" sz="1600" b="0" i="1" smtClean="0">
                        <a:solidFill>
                          <a:srgbClr val="7030A0"/>
                        </a:solidFill>
                        <a:latin typeface="Cambria Math"/>
                      </a:rPr>
                      <m:t>=1 </m:t>
                    </m:r>
                    <m:r>
                      <m:rPr>
                        <m:nor/>
                      </m:rPr>
                      <a:rPr lang="en-US" sz="1600" b="0" i="0" smtClean="0">
                        <a:solidFill>
                          <a:srgbClr val="7030A0"/>
                        </a:solidFill>
                        <a:latin typeface="Cambria Math"/>
                      </a:rPr>
                      <m:t>Ge</m:t>
                    </m:r>
                    <m:sSup>
                      <m:sSupPr>
                        <m:ctrlPr>
                          <a:rPr lang="en-US" sz="1600" b="0" i="1" smtClean="0">
                            <a:solidFill>
                              <a:srgbClr val="7030A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n-US" sz="1600" b="0" i="0" smtClean="0">
                            <a:solidFill>
                              <a:srgbClr val="7030A0"/>
                            </a:solidFill>
                            <a:latin typeface="Cambria Math"/>
                          </a:rPr>
                          <m:t>V</m:t>
                        </m:r>
                      </m:e>
                      <m:sup>
                        <m:r>
                          <a:rPr lang="en-US" sz="1600" b="0" i="1" smtClean="0">
                            <a:solidFill>
                              <a:srgbClr val="7030A0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1600" dirty="0" smtClean="0">
                    <a:solidFill>
                      <a:srgbClr val="7030A0"/>
                    </a:solidFill>
                  </a:rPr>
                  <a:t>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600" b="0" i="1" dirty="0" smtClean="0">
                            <a:solidFill>
                              <a:srgbClr val="7030A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1600" b="0" i="1" dirty="0" smtClean="0">
                            <a:solidFill>
                              <a:srgbClr val="7030A0"/>
                            </a:solidFill>
                            <a:latin typeface="Cambria Math"/>
                          </a:rPr>
                          <m:t>𝑊</m:t>
                        </m:r>
                      </m:e>
                      <m:sup>
                        <m:r>
                          <a:rPr lang="en-US" sz="1600" b="0" i="1" dirty="0" smtClean="0">
                            <a:solidFill>
                              <a:srgbClr val="7030A0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1600" b="0" i="1" dirty="0" smtClean="0">
                        <a:solidFill>
                          <a:srgbClr val="7030A0"/>
                        </a:solidFill>
                        <a:latin typeface="Cambria Math"/>
                      </a:rPr>
                      <m:t>&gt;10 </m:t>
                    </m:r>
                    <m:r>
                      <m:rPr>
                        <m:nor/>
                      </m:rPr>
                      <a:rPr lang="en-US" sz="1600" b="0" i="0" dirty="0" smtClean="0">
                        <a:solidFill>
                          <a:srgbClr val="7030A0"/>
                        </a:solidFill>
                        <a:latin typeface="Cambria Math"/>
                      </a:rPr>
                      <m:t>Ge</m:t>
                    </m:r>
                    <m:sSup>
                      <m:sSupPr>
                        <m:ctrlPr>
                          <a:rPr lang="en-US" sz="1600" b="0" i="1" dirty="0" smtClean="0">
                            <a:solidFill>
                              <a:srgbClr val="7030A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n-US" sz="1600" b="0" i="0" dirty="0" smtClean="0">
                            <a:solidFill>
                              <a:srgbClr val="7030A0"/>
                            </a:solidFill>
                            <a:latin typeface="Cambria Math"/>
                          </a:rPr>
                          <m:t>V</m:t>
                        </m:r>
                      </m:e>
                      <m:sup>
                        <m:r>
                          <a:rPr lang="en-US" sz="1600" b="0" i="1" dirty="0" smtClean="0">
                            <a:solidFill>
                              <a:srgbClr val="7030A0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1600" dirty="0" smtClean="0">
                    <a:solidFill>
                      <a:srgbClr val="7030A0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en-US" sz="1600" b="0" i="1" dirty="0" smtClean="0">
                        <a:solidFill>
                          <a:srgbClr val="7030A0"/>
                        </a:solidFill>
                        <a:latin typeface="Cambria Math"/>
                      </a:rPr>
                      <m:t>0.01&lt;</m:t>
                    </m:r>
                    <m:r>
                      <a:rPr lang="en-US" sz="1600" b="0" i="1" dirty="0" smtClean="0">
                        <a:solidFill>
                          <a:srgbClr val="7030A0"/>
                        </a:solidFill>
                        <a:latin typeface="Cambria Math"/>
                      </a:rPr>
                      <m:t>𝑦</m:t>
                    </m:r>
                    <m:r>
                      <a:rPr lang="en-US" sz="1600" b="0" i="1" dirty="0" smtClean="0">
                        <a:solidFill>
                          <a:srgbClr val="7030A0"/>
                        </a:solidFill>
                        <a:latin typeface="Cambria Math"/>
                      </a:rPr>
                      <m:t>&lt;0.95</m:t>
                    </m:r>
                  </m:oMath>
                </a14:m>
                <a:endParaRPr lang="en-US" sz="1600" dirty="0">
                  <a:solidFill>
                    <a:srgbClr val="7030A0"/>
                  </a:solidFill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0600" y="5029200"/>
                <a:ext cx="4459875" cy="1174424"/>
              </a:xfrm>
              <a:prstGeom prst="rect">
                <a:avLst/>
              </a:prstGeom>
              <a:blipFill rotWithShape="1">
                <a:blip r:embed="rId4"/>
                <a:stretch>
                  <a:fillRect l="-821" b="-51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5</a:t>
            </a:r>
            <a:r>
              <a:rPr lang="en-US" baseline="30000" dirty="0" smtClean="0"/>
              <a:t>th</a:t>
            </a:r>
            <a:r>
              <a:rPr lang="en-US" dirty="0" smtClean="0"/>
              <a:t> Workshop of the APS Group on </a:t>
            </a:r>
            <a:r>
              <a:rPr lang="en-US" dirty="0" err="1" smtClean="0"/>
              <a:t>Hadronic</a:t>
            </a:r>
            <a:r>
              <a:rPr lang="en-US" dirty="0" smtClean="0"/>
              <a:t> Physics, Denver, April 10,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8820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3048000" y="3791094"/>
            <a:ext cx="1371600" cy="1619106"/>
          </a:xfrm>
          <a:prstGeom prst="rect">
            <a:avLst/>
          </a:prstGeom>
          <a:pattFill prst="wdUpDiag">
            <a:fgClr>
              <a:srgbClr val="FF0AF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3619500" y="3791094"/>
            <a:ext cx="571500" cy="1619106"/>
          </a:xfrm>
          <a:prstGeom prst="rect">
            <a:avLst/>
          </a:prstGeom>
          <a:pattFill prst="wdUpDiag">
            <a:fgClr>
              <a:srgbClr val="33CC33"/>
            </a:fgClr>
            <a:bgClr>
              <a:schemeClr val="accent6">
                <a:lumMod val="20000"/>
                <a:lumOff val="8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Longitudinal Spin Structure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102" name="Picture 6" descr="http://rhig.physics.yale.edu/~ullrich/eic-wp/view/Thumbnails/dg-dsigma-correlation-es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27" t="-1775" r="-4235"/>
          <a:stretch/>
        </p:blipFill>
        <p:spPr bwMode="auto">
          <a:xfrm>
            <a:off x="5422900" y="1600200"/>
            <a:ext cx="34925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6" descr="http://rhig.physics.yale.edu/~ullrich/eic-wp/view/Thumbnails/eic-dssv-impact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8600" y="1524000"/>
            <a:ext cx="4648200" cy="453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713776" y="5638800"/>
            <a:ext cx="12298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33CC33"/>
                </a:solidFill>
              </a:rPr>
              <a:t>current </a:t>
            </a:r>
            <a:r>
              <a:rPr lang="en-US" sz="1600" i="1" dirty="0" err="1" smtClean="0">
                <a:solidFill>
                  <a:srgbClr val="33CC33"/>
                </a:solidFill>
              </a:rPr>
              <a:t>p+p</a:t>
            </a:r>
            <a:endParaRPr lang="en-US" sz="1600" i="1" dirty="0" smtClean="0">
              <a:solidFill>
                <a:srgbClr val="33CC33"/>
              </a:solidFill>
            </a:endParaRPr>
          </a:p>
          <a:p>
            <a:r>
              <a:rPr lang="en-US" sz="16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current </a:t>
            </a:r>
            <a:r>
              <a:rPr lang="en-US" sz="1600" i="1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e+p</a:t>
            </a:r>
            <a:endParaRPr lang="en-US" sz="1600" i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14" name="Curved Connector 13"/>
          <p:cNvCxnSpPr/>
          <p:nvPr/>
        </p:nvCxnSpPr>
        <p:spPr>
          <a:xfrm rot="16200000" flipH="1">
            <a:off x="4114944" y="5219557"/>
            <a:ext cx="342612" cy="876300"/>
          </a:xfrm>
          <a:prstGeom prst="curvedConnector2">
            <a:avLst/>
          </a:prstGeom>
          <a:ln>
            <a:solidFill>
              <a:srgbClr val="33CC33"/>
            </a:solidFill>
            <a:prstDash val="solid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urved Connector 15"/>
          <p:cNvCxnSpPr/>
          <p:nvPr/>
        </p:nvCxnSpPr>
        <p:spPr>
          <a:xfrm rot="16200000" flipH="1">
            <a:off x="3848244" y="5181457"/>
            <a:ext cx="571212" cy="1181100"/>
          </a:xfrm>
          <a:prstGeom prst="curvedConnector2">
            <a:avLst/>
          </a:prstGeom>
          <a:ln>
            <a:solidFill>
              <a:srgbClr val="FF0AFF"/>
            </a:solidFill>
            <a:prstDash val="solid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6019800" y="5080337"/>
            <a:ext cx="2895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</a:rPr>
              <a:t>Unprecedented and decisive answer to the </a:t>
            </a:r>
            <a:r>
              <a:rPr lang="en-US" sz="2000" dirty="0" err="1" smtClean="0">
                <a:solidFill>
                  <a:schemeClr val="accent2">
                    <a:lumMod val="50000"/>
                  </a:schemeClr>
                </a:solidFill>
              </a:rPr>
              <a:t>partonic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</a:rPr>
              <a:t>polarizations</a:t>
            </a:r>
            <a:endParaRPr lang="en-US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5</a:t>
            </a:r>
            <a:r>
              <a:rPr lang="en-US" baseline="30000" dirty="0" smtClean="0"/>
              <a:t>th</a:t>
            </a:r>
            <a:r>
              <a:rPr lang="en-US" dirty="0" smtClean="0"/>
              <a:t> Workshop of the APS Group on </a:t>
            </a:r>
            <a:r>
              <a:rPr lang="en-US" dirty="0" err="1" smtClean="0"/>
              <a:t>Hadronic</a:t>
            </a:r>
            <a:r>
              <a:rPr lang="en-US" dirty="0" smtClean="0"/>
              <a:t> Physics, Denver, April 10,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998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521213"/>
            <a:ext cx="3769698" cy="467022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2" descr="azimuthal_angles_ul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676400"/>
            <a:ext cx="3617298" cy="231424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Semi-inclusive DIS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8194" name="Picture 2" descr="http://rhig.physics.yale.edu/~ullrich/eic-wp/view/Thumbnails/x-q2-tm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2217" y="1905000"/>
            <a:ext cx="5045583" cy="3600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228600" y="4207280"/>
                <a:ext cx="2978701" cy="166930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spcAft>
                    <a:spcPts val="1200"/>
                  </a:spcAft>
                </a:pPr>
                <a:r>
                  <a:rPr lang="en-US" sz="1600" dirty="0" smtClean="0"/>
                  <a:t>Additional degrees of freedom:</a:t>
                </a:r>
              </a:p>
              <a:p>
                <a:pPr>
                  <a:spcAft>
                    <a:spcPts val="1200"/>
                  </a:spcAft>
                </a:pPr>
                <a:r>
                  <a:rPr lang="en-US" sz="1600" dirty="0" smtClean="0"/>
                  <a:t>Transverse momentum</a:t>
                </a:r>
                <a14:m>
                  <m:oMath xmlns:m="http://schemas.openxmlformats.org/officeDocument/2006/math">
                    <m:r>
                      <a:rPr lang="en-US" sz="1600" i="1" dirty="0" smtClean="0">
                        <a:latin typeface="Cambria Math"/>
                      </a:rPr>
                      <m:t> </m:t>
                    </m:r>
                    <m:r>
                      <a:rPr lang="en-US" sz="1600" i="1" dirty="0" err="1" smtClean="0">
                        <a:latin typeface="Cambria Math"/>
                      </a:rPr>
                      <m:t>𝑝</m:t>
                    </m:r>
                    <m:r>
                      <a:rPr lang="en-US" sz="1600" i="1" baseline="-25000" dirty="0" err="1" smtClean="0">
                        <a:latin typeface="Cambria Math"/>
                      </a:rPr>
                      <m:t>𝑇</m:t>
                    </m:r>
                  </m:oMath>
                </a14:m>
                <a:endParaRPr lang="en-US" sz="1600" baseline="-25000" dirty="0" smtClean="0"/>
              </a:p>
              <a:p>
                <a:pPr>
                  <a:spcAft>
                    <a:spcPts val="1200"/>
                  </a:spcAft>
                </a:pPr>
                <a:r>
                  <a:rPr lang="en-US" sz="1600" dirty="0" smtClean="0"/>
                  <a:t>Fragmentation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/>
                      </a:rPr>
                      <m:t>𝑧</m:t>
                    </m:r>
                    <m:r>
                      <a:rPr lang="en-US" sz="16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16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6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latin typeface="Cambria Math"/>
                              </a:rPr>
                              <m:t>𝑃</m:t>
                            </m:r>
                          </m:e>
                          <m:sub>
                            <m:r>
                              <a:rPr lang="en-US" sz="1600" i="1">
                                <a:latin typeface="Cambria Math"/>
                              </a:rPr>
                              <m:t>h</m:t>
                            </m:r>
                          </m:sub>
                        </m:sSub>
                        <m:r>
                          <a:rPr lang="en-US" sz="1600" i="1">
                            <a:latin typeface="Cambria Math"/>
                            <a:ea typeface="Cambria Math"/>
                          </a:rPr>
                          <m:t>∙</m:t>
                        </m:r>
                        <m:r>
                          <a:rPr lang="en-US" sz="1600" i="1">
                            <a:latin typeface="Cambria Math"/>
                            <a:ea typeface="Cambria Math"/>
                          </a:rPr>
                          <m:t>𝑃</m:t>
                        </m:r>
                      </m:num>
                      <m:den>
                        <m:r>
                          <a:rPr lang="en-US" sz="1600" i="1">
                            <a:latin typeface="Cambria Math"/>
                          </a:rPr>
                          <m:t>𝑞</m:t>
                        </m:r>
                        <m:r>
                          <a:rPr lang="en-US" sz="1600" i="1">
                            <a:latin typeface="Cambria Math"/>
                            <a:ea typeface="Cambria Math"/>
                          </a:rPr>
                          <m:t>∙</m:t>
                        </m:r>
                        <m:r>
                          <a:rPr lang="en-US" sz="1600" i="1">
                            <a:latin typeface="Cambria Math"/>
                            <a:ea typeface="Cambria Math"/>
                          </a:rPr>
                          <m:t>𝑃</m:t>
                        </m:r>
                      </m:den>
                    </m:f>
                  </m:oMath>
                </a14:m>
                <a:endParaRPr lang="en-US" sz="1600" dirty="0"/>
              </a:p>
              <a:p>
                <a:pPr>
                  <a:spcAft>
                    <a:spcPts val="1200"/>
                  </a:spcAft>
                </a:pPr>
                <a:r>
                  <a:rPr lang="en-US" sz="1600" dirty="0" smtClean="0"/>
                  <a:t>Azimuthal correlation </a:t>
                </a:r>
                <a14:m>
                  <m:oMath xmlns:m="http://schemas.openxmlformats.org/officeDocument/2006/math">
                    <m:r>
                      <a:rPr lang="en-US" sz="1600" i="1" smtClean="0">
                        <a:latin typeface="Cambria Math"/>
                        <a:ea typeface="Cambria Math"/>
                      </a:rPr>
                      <m:t>𝜑</m:t>
                    </m:r>
                    <m:r>
                      <a:rPr lang="en-US" sz="1600" b="0" i="1" smtClean="0">
                        <a:latin typeface="Cambria Math"/>
                        <a:ea typeface="Cambria Math"/>
                      </a:rPr>
                      <m:t>, </m:t>
                    </m:r>
                    <m:sSub>
                      <m:sSubPr>
                        <m:ctrlPr>
                          <a:rPr lang="en-US" sz="1600" b="0" i="1" smtClean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sz="1600" b="0" i="1" smtClean="0">
                            <a:latin typeface="Cambria Math"/>
                            <a:ea typeface="Cambria Math"/>
                          </a:rPr>
                          <m:t>𝜑</m:t>
                        </m:r>
                      </m:e>
                      <m:sub>
                        <m:r>
                          <a:rPr lang="en-US" sz="1600" b="0" i="1" smtClean="0">
                            <a:latin typeface="Cambria Math"/>
                            <a:ea typeface="Cambria Math"/>
                          </a:rPr>
                          <m:t>𝑆</m:t>
                        </m:r>
                      </m:sub>
                    </m:sSub>
                  </m:oMath>
                </a14:m>
                <a:endParaRPr lang="en-US" sz="1600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" y="4207280"/>
                <a:ext cx="2978701" cy="1669303"/>
              </a:xfrm>
              <a:prstGeom prst="rect">
                <a:avLst/>
              </a:prstGeom>
              <a:blipFill rotWithShape="1">
                <a:blip r:embed="rId4"/>
                <a:stretch>
                  <a:fillRect l="-1230" t="-1095" b="-40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4343400" y="1447800"/>
            <a:ext cx="44935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Limited data from fixed target experiments</a:t>
            </a:r>
            <a:endParaRPr 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5</a:t>
            </a:r>
            <a:r>
              <a:rPr lang="en-US" baseline="30000" dirty="0" smtClean="0"/>
              <a:t>th</a:t>
            </a:r>
            <a:r>
              <a:rPr lang="en-US" dirty="0" smtClean="0"/>
              <a:t> Workshop of the APS Group on </a:t>
            </a:r>
            <a:r>
              <a:rPr lang="en-US" dirty="0" err="1" smtClean="0"/>
              <a:t>Hadronic</a:t>
            </a:r>
            <a:r>
              <a:rPr lang="en-US" dirty="0" smtClean="0"/>
              <a:t> Physics, Denver, April 10, 2013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0" y="5464314"/>
            <a:ext cx="434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</a:rPr>
              <a:t>Go beyond the one-dimensional picture in </a:t>
            </a:r>
            <a:r>
              <a:rPr lang="en-US" sz="2000" dirty="0" err="1" smtClean="0">
                <a:solidFill>
                  <a:schemeClr val="accent2">
                    <a:lumMod val="50000"/>
                  </a:schemeClr>
                </a:solidFill>
              </a:rPr>
              <a:t>parton</a:t>
            </a:r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</a:rPr>
              <a:t> TMD distributions</a:t>
            </a:r>
            <a:endParaRPr lang="en-US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67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EIC 2">
      <a:dk1>
        <a:srgbClr val="000000"/>
      </a:dk1>
      <a:lt1>
        <a:srgbClr val="FFFFFF"/>
      </a:lt1>
      <a:dk2>
        <a:srgbClr val="0F243E"/>
      </a:dk2>
      <a:lt2>
        <a:srgbClr val="FFFFCC"/>
      </a:lt2>
      <a:accent1>
        <a:srgbClr val="FF0000"/>
      </a:accent1>
      <a:accent2>
        <a:srgbClr val="FFC000"/>
      </a:accent2>
      <a:accent3>
        <a:srgbClr val="CCFF33"/>
      </a:accent3>
      <a:accent4>
        <a:srgbClr val="00CC00"/>
      </a:accent4>
      <a:accent5>
        <a:srgbClr val="0000CC"/>
      </a:accent5>
      <a:accent6>
        <a:srgbClr val="660066"/>
      </a:accent6>
      <a:hlink>
        <a:srgbClr val="000000"/>
      </a:hlink>
      <a:folHlink>
        <a:srgbClr val="262626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3822</TotalTime>
  <Words>2335</Words>
  <Application>Microsoft Office PowerPoint</Application>
  <PresentationFormat>On-screen Show (4:3)</PresentationFormat>
  <Paragraphs>306</Paragraphs>
  <Slides>36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Office Theme</vt:lpstr>
      <vt:lpstr>Future Opportunities at an Electron-Ion Collider</vt:lpstr>
      <vt:lpstr>Exploring the Glue that Binds Us All</vt:lpstr>
      <vt:lpstr>The Structure of the Nucleon</vt:lpstr>
      <vt:lpstr>Partonic Picture of the Nucleon</vt:lpstr>
      <vt:lpstr>Deep Inelastic Scattering</vt:lpstr>
      <vt:lpstr>Structure Functions</vt:lpstr>
      <vt:lpstr>Longitudinal Spin Structure</vt:lpstr>
      <vt:lpstr>Longitudinal Spin Structure</vt:lpstr>
      <vt:lpstr>Semi-inclusive DIS</vt:lpstr>
      <vt:lpstr>Quark TMD Distributions</vt:lpstr>
      <vt:lpstr>Spatial Imaging of Nucleons</vt:lpstr>
      <vt:lpstr>Deeply Virtual Compton Scattering</vt:lpstr>
      <vt:lpstr>Gluon Distributions</vt:lpstr>
      <vt:lpstr>The Nucleus: A Laboratory for QCD</vt:lpstr>
      <vt:lpstr>High Gluon Densities in Nuclei</vt:lpstr>
      <vt:lpstr>Lepton-Nucleus Scattering</vt:lpstr>
      <vt:lpstr>Nuclear PDFs</vt:lpstr>
      <vt:lpstr>Di-hadron Correlations</vt:lpstr>
      <vt:lpstr>Diffractive Scattering</vt:lpstr>
      <vt:lpstr>Exclusive Vector Meson Production</vt:lpstr>
      <vt:lpstr>Spatial Gluon Distribution</vt:lpstr>
      <vt:lpstr>ERL eRHIC</vt:lpstr>
      <vt:lpstr>MEIC</vt:lpstr>
      <vt:lpstr>1st Detector Concept</vt:lpstr>
      <vt:lpstr>Future Opportunities at an EIC… </vt:lpstr>
      <vt:lpstr>PowerPoint Presentation</vt:lpstr>
      <vt:lpstr>Longitudinal Spin Structure</vt:lpstr>
      <vt:lpstr>Transverse Momentum Dependence</vt:lpstr>
      <vt:lpstr>DVCS</vt:lpstr>
      <vt:lpstr>VM</vt:lpstr>
      <vt:lpstr>Saturation Scale QS</vt:lpstr>
      <vt:lpstr>Diffractive Cross Section</vt:lpstr>
      <vt:lpstr>DIS Kinematics</vt:lpstr>
      <vt:lpstr>SIDIS Kinematics</vt:lpstr>
      <vt:lpstr>DVCS Kinematics</vt:lpstr>
      <vt:lpstr>Precision Measurement of sin^2⁡〖θ_W^eff 〗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Eyser, Kjeld Oleg</dc:creator>
  <cp:lastModifiedBy>Eyser, Kjeld Oleg</cp:lastModifiedBy>
  <cp:revision>143</cp:revision>
  <cp:lastPrinted>2013-04-08T20:07:25Z</cp:lastPrinted>
  <dcterms:created xsi:type="dcterms:W3CDTF">2006-08-16T00:00:00Z</dcterms:created>
  <dcterms:modified xsi:type="dcterms:W3CDTF">2013-04-10T17:16:59Z</dcterms:modified>
</cp:coreProperties>
</file>